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</p:sldIdLst>
  <p:sldSz cy="6858000" cx="12192000"/>
  <p:notesSz cx="6858000" cy="9144000"/>
  <p:embeddedFontLst>
    <p:embeddedFont>
      <p:font typeface="Raleway"/>
      <p:regular r:id="rId127"/>
      <p:bold r:id="rId128"/>
      <p:italic r:id="rId129"/>
      <p:boldItalic r:id="rId130"/>
    </p:embeddedFont>
    <p:embeddedFont>
      <p:font typeface="Roboto"/>
      <p:regular r:id="rId131"/>
      <p:bold r:id="rId132"/>
      <p:italic r:id="rId133"/>
      <p:boldItalic r:id="rId134"/>
    </p:embeddedFont>
    <p:embeddedFont>
      <p:font typeface="Montserrat"/>
      <p:regular r:id="rId135"/>
      <p:bold r:id="rId136"/>
      <p:italic r:id="rId137"/>
      <p:boldItalic r:id="rId138"/>
    </p:embeddedFont>
    <p:embeddedFont>
      <p:font typeface="Content"/>
      <p:regular r:id="rId139"/>
      <p:bold r:id="rId140"/>
    </p:embeddedFont>
    <p:embeddedFont>
      <p:font typeface="Libre Baskerville"/>
      <p:regular r:id="rId141"/>
      <p:bold r:id="rId142"/>
      <p:italic r:id="rId143"/>
    </p:embeddedFont>
    <p:embeddedFont>
      <p:font typeface="Source Sans Pro"/>
      <p:regular r:id="rId144"/>
      <p:bold r:id="rId145"/>
      <p:italic r:id="rId146"/>
      <p:boldItalic r:id="rId1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71AC160-D9FC-420B-9092-ABF935C115A0}">
  <a:tblStyle styleId="{A71AC160-D9FC-420B-9092-ABF935C115A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accent1">
              <a:alpha val="20000"/>
            </a:schemeClr>
          </a:solidFill>
        </a:fill>
      </a:tcStyle>
    </a:band1H>
    <a:band2H>
      <a:tcTxStyle/>
    </a:band2H>
    <a:band1V>
      <a:tcTxStyle/>
      <a:tcStyle>
        <a:fill>
          <a:solidFill>
            <a:schemeClr val="accent1">
              <a:alpha val="20000"/>
            </a:schemeClr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/>
      <a:tcStyle>
        <a:tcBdr>
          <a:bottom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  <a:tblStyle styleId="{0A8C1CED-A5EB-4750-B17B-589138B85B0C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fill>
          <a:solidFill>
            <a:srgbClr val="E6E6E6"/>
          </a:solidFill>
        </a:fill>
      </a:tcStyle>
    </a:band1H>
    <a:band2H>
      <a:tcTxStyle/>
    </a:band2H>
    <a:band1V>
      <a:tcTxStyle/>
      <a:tcStyle>
        <a:fill>
          <a:solidFill>
            <a:srgbClr val="E6E6E6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Calibri"/>
          <a:ea typeface="Calibri"/>
          <a:cs typeface="Calibri"/>
        </a:font>
        <a:schemeClr val="dk1"/>
      </a:tcTxStyle>
    </a:seCell>
    <a:swCell>
      <a:tcTxStyle b="on" i="off">
        <a:font>
          <a:latin typeface="Calibri"/>
          <a:ea typeface="Calibri"/>
          <a:cs typeface="Calibri"/>
        </a:font>
        <a:schemeClr val="dk1"/>
      </a:tcTx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090B8E68-BD0A-4ABD-9759-F98BFE01DD77}" styleName="Table_2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5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5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5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5"/>
          </a:solidFill>
        </a:fill>
      </a:tcStyle>
    </a:firstRow>
    <a:neCell>
      <a:tcTxStyle/>
    </a:neCell>
    <a:nwCell>
      <a:tcTxStyle/>
    </a:nwCell>
  </a:tblStyle>
  <a:tblStyle styleId="{4CDF7B63-2DA2-4CFF-B496-03F547A675C9}" styleName="Table_3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fill>
          <a:solidFill>
            <a:srgbClr val="E6E6E6"/>
          </a:solidFill>
        </a:fill>
      </a:tcStyle>
    </a:band1H>
    <a:band2H>
      <a:tcTxStyle/>
    </a:band2H>
    <a:band1V>
      <a:tcTxStyle/>
      <a:tcStyle>
        <a:fill>
          <a:solidFill>
            <a:srgbClr val="E6E6E6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5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5"/>
          </a:solidFill>
        </a:fill>
      </a:tcStyle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Calibri"/>
          <a:ea typeface="Calibri"/>
          <a:cs typeface="Calibri"/>
        </a:font>
        <a:schemeClr val="dk1"/>
      </a:tcTxStyle>
    </a:seCell>
    <a:swCell>
      <a:tcTxStyle b="on" i="off">
        <a:font>
          <a:latin typeface="Calibri"/>
          <a:ea typeface="Calibri"/>
          <a:cs typeface="Calibri"/>
        </a:font>
        <a:schemeClr val="dk1"/>
      </a:tcTx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5"/>
          </a:solidFill>
        </a:fill>
      </a:tcStyle>
    </a:firstRow>
    <a:neCell>
      <a:tcTxStyle/>
    </a:neCell>
    <a:nwCell>
      <a:tcTxStyle/>
    </a:nwCell>
  </a:tblStyle>
  <a:tblStyle styleId="{0F320258-DA7F-4690-89F9-2FD6C8D45AB1}" styleName="Table_4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60AE6658-E306-4D28-A666-341DCD106990}" styleName="Table_5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accent6">
              <a:alpha val="40000"/>
            </a:schemeClr>
          </a:solidFill>
        </a:fill>
      </a:tcStyle>
    </a:band1H>
    <a:band2H>
      <a:tcTxStyle/>
    </a:band2H>
    <a:band1V>
      <a:tcTxStyle/>
      <a:tcStyle>
        <a:tcBdr>
          <a:top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TxStyle/>
    </a:band2V>
    <a:lastCol>
      <a:tcTxStyle b="on" i="off"/>
      <a:tcStyle>
        <a:tcBdr>
          <a:left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lastCol>
    <a:firstCol>
      <a:tcTxStyle b="on" i="off"/>
      <a:tcStyle>
        <a:tcBdr>
          <a:left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firstCol>
    <a:lastRow>
      <a:tcTxStyle b="on" i="off"/>
      <a:tcStyle>
        <a:tcBdr>
          <a:left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left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6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font" Target="fonts/Raleway-italic.fntdata"/><Relationship Id="rId128" Type="http://schemas.openxmlformats.org/officeDocument/2006/relationships/font" Target="fonts/Raleway-bold.fntdata"/><Relationship Id="rId127" Type="http://schemas.openxmlformats.org/officeDocument/2006/relationships/font" Target="fonts/Raleway-regular.fntdata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43" Type="http://schemas.openxmlformats.org/officeDocument/2006/relationships/font" Target="fonts/LibreBaskerville-italic.fntdata"/><Relationship Id="rId142" Type="http://schemas.openxmlformats.org/officeDocument/2006/relationships/font" Target="fonts/LibreBaskerville-bold.fntdata"/><Relationship Id="rId141" Type="http://schemas.openxmlformats.org/officeDocument/2006/relationships/font" Target="fonts/LibreBaskerville-regular.fntdata"/><Relationship Id="rId140" Type="http://schemas.openxmlformats.org/officeDocument/2006/relationships/font" Target="fonts/Content-bold.fntdata"/><Relationship Id="rId5" Type="http://schemas.openxmlformats.org/officeDocument/2006/relationships/slideMaster" Target="slideMasters/slideMaster1.xml"/><Relationship Id="rId147" Type="http://schemas.openxmlformats.org/officeDocument/2006/relationships/font" Target="fonts/SourceSansPro-boldItalic.fntdata"/><Relationship Id="rId6" Type="http://schemas.openxmlformats.org/officeDocument/2006/relationships/notesMaster" Target="notesMasters/notesMaster1.xml"/><Relationship Id="rId146" Type="http://schemas.openxmlformats.org/officeDocument/2006/relationships/font" Target="fonts/SourceSansPro-italic.fntdata"/><Relationship Id="rId7" Type="http://schemas.openxmlformats.org/officeDocument/2006/relationships/slide" Target="slides/slide1.xml"/><Relationship Id="rId145" Type="http://schemas.openxmlformats.org/officeDocument/2006/relationships/font" Target="fonts/SourceSansPro-bold.fntdata"/><Relationship Id="rId8" Type="http://schemas.openxmlformats.org/officeDocument/2006/relationships/slide" Target="slides/slide2.xml"/><Relationship Id="rId144" Type="http://schemas.openxmlformats.org/officeDocument/2006/relationships/font" Target="fonts/SourceSansPro-regular.fntdata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font" Target="fonts/Content-regular.fntdata"/><Relationship Id="rId138" Type="http://schemas.openxmlformats.org/officeDocument/2006/relationships/font" Target="fonts/Montserrat-boldItalic.fntdata"/><Relationship Id="rId137" Type="http://schemas.openxmlformats.org/officeDocument/2006/relationships/font" Target="fonts/Montserrat-italic.fntdata"/><Relationship Id="rId132" Type="http://schemas.openxmlformats.org/officeDocument/2006/relationships/font" Target="fonts/Roboto-bold.fntdata"/><Relationship Id="rId131" Type="http://schemas.openxmlformats.org/officeDocument/2006/relationships/font" Target="fonts/Roboto-regular.fntdata"/><Relationship Id="rId130" Type="http://schemas.openxmlformats.org/officeDocument/2006/relationships/font" Target="fonts/Raleway-boldItalic.fntdata"/><Relationship Id="rId136" Type="http://schemas.openxmlformats.org/officeDocument/2006/relationships/font" Target="fonts/Montserrat-bold.fntdata"/><Relationship Id="rId135" Type="http://schemas.openxmlformats.org/officeDocument/2006/relationships/font" Target="fonts/Montserrat-regular.fntdata"/><Relationship Id="rId134" Type="http://schemas.openxmlformats.org/officeDocument/2006/relationships/font" Target="fonts/Roboto-boldItalic.fntdata"/><Relationship Id="rId133" Type="http://schemas.openxmlformats.org/officeDocument/2006/relationships/font" Target="fonts/Roboto-italic.fntdata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one-feature-attribution-method-to-supposedly-rule-them-all-shapley-values-f3e04534983d" TargetMode="Externa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7" name="Google Shape;2527;p10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8" name="Google Shape;2528;p10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1" name="Google Shape;2541;p10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2" name="Google Shape;2542;p10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5" name="Google Shape;2555;p10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6" name="Google Shape;2556;p10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8" name="Shape 2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9" name="Google Shape;2569;p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0" name="Google Shape;2570;p10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1" name="Google Shape;2571;p10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2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" name="Google Shape;2583;p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4" name="Google Shape;2584;p10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5" name="Google Shape;2585;p10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9" name="Shape 2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" name="Google Shape;2600;p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1" name="Google Shape;2601;p10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2" name="Google Shape;2602;p10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p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3" name="Google Shape;2613;p10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4" name="Google Shape;2614;p10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7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8" name="Google Shape;2628;p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9" name="Google Shape;2629;p10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0" name="Google Shape;2630;p10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1" name="Shape 2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2" name="Google Shape;2642;p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3" name="Google Shape;2643;p10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4" name="Google Shape;2644;p10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5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p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7" name="Google Shape;2657;p10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8" name="Google Shape;2658;p10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0" name="Google Shape;2670;p1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1" name="Google Shape;2671;p1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2" name="Shape 2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" name="Google Shape;2683;p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4" name="Google Shape;2684;p1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5" name="Google Shape;2685;p1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8" name="Google Shape;2698;p1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John goes to a bank for a car loan. But his loan application gets rejected.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 wants to speak to the manager who just replies that it is just an output of ML model and he cant explain why?</a:t>
            </a:r>
            <a:endParaRPr/>
          </a:p>
        </p:txBody>
      </p:sp>
      <p:sp>
        <p:nvSpPr>
          <p:cNvPr id="2699" name="Google Shape;2699;p1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Google Shape;2712;p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3" name="Google Shape;2713;p1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4" name="Google Shape;2714;p1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6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7" name="Google Shape;2727;p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8" name="Google Shape;2728;p1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manager has an explainer which can explain that the model rejected the application due to poor credit score.</a:t>
            </a:r>
            <a:endParaRPr/>
          </a:p>
        </p:txBody>
      </p:sp>
      <p:sp>
        <p:nvSpPr>
          <p:cNvPr id="2729" name="Google Shape;2729;p1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2" name="Shape 2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3" name="Google Shape;2743;p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4" name="Google Shape;2744;p1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5" name="Google Shape;2745;p1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4" name="Shape 2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5" name="Google Shape;2755;p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6" name="Google Shape;2756;p1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https://towardsdatascience.com/one-feature-attribution-method-to-supposedly-rule-them-all-shapley-values-f3e04534983d</a:t>
            </a:r>
            <a:endParaRPr/>
          </a:p>
        </p:txBody>
      </p:sp>
      <p:sp>
        <p:nvSpPr>
          <p:cNvPr id="2757" name="Google Shape;2757;p1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8" name="Google Shape;2768;p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9" name="Google Shape;2769;p1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0" name="Google Shape;2770;p1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2" name="Shape 2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3" name="Google Shape;2783;p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4" name="Google Shape;2784;p1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5" name="Google Shape;2785;p1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0" name="Shape 2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1" name="Google Shape;2801;p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2" name="Google Shape;2802;p1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** Glucose is linearly correlated with overall prediction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** Ideally red and blue should be separate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** This is a single conclusion but not very accurate. We need to look at the importance of other features as well. Additive conclusion</a:t>
            </a:r>
            <a:endParaRPr/>
          </a:p>
        </p:txBody>
      </p:sp>
      <p:sp>
        <p:nvSpPr>
          <p:cNvPr id="2803" name="Google Shape;2803;p1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4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5" name="Google Shape;2815;p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6" name="Google Shape;2816;p1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7" name="Google Shape;2817;p1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Eg: quotes from The economist and so on .</a:t>
            </a:r>
            <a:endParaRPr/>
          </a:p>
        </p:txBody>
      </p:sp>
      <p:sp>
        <p:nvSpPr>
          <p:cNvPr id="366" name="Google Shape;366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is being generated in a large scale of every second, of every minute, of every hour, of every day, of every month, of every year.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have generated more than 90% of data in the last two years itself.</a:t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it is getting generated exponentially day by day with the increasing usage of devices and digitization across the globe.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is being generated in a large scale of  every second, of every minute, of every hour, of every day, of every month, of every year.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Extracting meaningful information from this huge stream of data is a difficult task for humans  and to extract patterns is even more cumbersome.</a:t>
            </a:r>
            <a:endParaRPr/>
          </a:p>
        </p:txBody>
      </p:sp>
      <p:sp>
        <p:nvSpPr>
          <p:cNvPr id="424" name="Google Shape;424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Machine learning is the process wherein machines learn by examples ,experience and discovery through DATA.</a:t>
            </a:r>
            <a:endParaRPr/>
          </a:p>
        </p:txBody>
      </p:sp>
      <p:sp>
        <p:nvSpPr>
          <p:cNvPr id="476" name="Google Shape;476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4" name="Google Shape;574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2" name="Google Shape;582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6" name="Google Shape;596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Current </a:t>
            </a:r>
            <a:r>
              <a:rPr b="0" i="0" lang="en-US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hardware has the capability</a:t>
            </a:r>
            <a:r>
              <a:rPr b="0" i="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reliably store and analyse the massive data and perform massive amount of computations in a reasonable amount of time.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3" name="Google Shape;613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1" name="Google Shape;621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Machine learning is the process wherein machines learn by examples ,experience and discovery through DATA.</a:t>
            </a:r>
            <a:endParaRPr/>
          </a:p>
        </p:txBody>
      </p:sp>
      <p:sp>
        <p:nvSpPr>
          <p:cNvPr id="622" name="Google Shape;622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6" name="Google Shape;646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7" name="Google Shape;657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7" name="Google Shape;667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3" name="Google Shape;683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7" name="Google Shape;697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0" name="Google Shape;710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** Try to have more meaningful representation such as highlight an actual data set and show which point is which part</a:t>
            </a:r>
            <a:endParaRPr/>
          </a:p>
        </p:txBody>
      </p:sp>
      <p:sp>
        <p:nvSpPr>
          <p:cNvPr id="711" name="Google Shape;711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7" name="Google Shape;727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8" name="Google Shape;738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2" name="Google Shape;752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3" name="Google Shape;763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4" name="Google Shape;804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4" name="Google Shape;834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** change images for both usupervised and reinforcement</a:t>
            </a:r>
            <a:endParaRPr/>
          </a:p>
        </p:txBody>
      </p:sp>
      <p:sp>
        <p:nvSpPr>
          <p:cNvPr id="835" name="Google Shape;835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6" name="Google Shape;856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3" name="Google Shape;893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6" name="Google Shape;936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8" name="Google Shape;968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7" name="Google Shape;1007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2" name="Google Shape;1032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4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0" name="Google Shape;1060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2" name="Google Shape;1082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4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6" name="Google Shape;1106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6" name="Google Shape;1136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Categorization of news articles on Google news.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4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6" name="Google Shape;1156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4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3" name="Google Shape;1173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4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4" name="Google Shape;1214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5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7" name="Google Shape;1237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5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5" name="Google Shape;1255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5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0" name="Google Shape;1280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5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0" name="Google Shape;1300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5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3" name="Google Shape;1333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5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2" name="Google Shape;1362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5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2" name="Google Shape;1392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5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8" name="Google Shape;1408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-US" sz="1200">
                <a:latin typeface="Arial"/>
                <a:ea typeface="Arial"/>
                <a:cs typeface="Arial"/>
                <a:sym typeface="Arial"/>
              </a:rPr>
              <a:t>To calculate MAE;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First calculate the absolute difference between original and predicted value.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 all the errors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Divide by the total number of observations</a:t>
            </a:r>
            <a:endParaRPr/>
          </a:p>
        </p:txBody>
      </p:sp>
      <p:sp>
        <p:nvSpPr>
          <p:cNvPr id="1409" name="Google Shape;1409;p5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4" name="Google Shape;1424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Arial"/>
                <a:ea typeface="Arial"/>
                <a:cs typeface="Arial"/>
                <a:sym typeface="Arial"/>
              </a:rPr>
              <a:t> To calculate MSE;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First calculate the square of the difference between original and predicted value.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 all the squared errors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Divide by the total number of observations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Each error is squared- </a:t>
            </a:r>
            <a:r>
              <a:rPr lang="en-US" sz="1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(yi – ŷ)</a:t>
            </a:r>
            <a:r>
              <a:rPr baseline="30000" lang="en-US" sz="1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12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Find the sum of each squared error- </a:t>
            </a:r>
            <a:r>
              <a:rPr lang="en-US" sz="1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∑ (yi – ŷ)</a:t>
            </a:r>
            <a:r>
              <a:rPr baseline="30000" lang="en-US" sz="1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Find mean by dividing the sum with no. of observations(n)- </a:t>
            </a:r>
            <a:r>
              <a:rPr lang="en-US" sz="1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∑ (yi – ŷ)</a:t>
            </a:r>
            <a:r>
              <a:rPr baseline="30000" lang="en-US" sz="1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/n.</a:t>
            </a:r>
            <a:endParaRPr/>
          </a:p>
        </p:txBody>
      </p:sp>
      <p:sp>
        <p:nvSpPr>
          <p:cNvPr id="1425" name="Google Shape;1425;p5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0" name="Google Shape;1440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 To calculate RMSE;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First calculate the square of the difference between original and predicted value.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 all the squared errors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Divide by the total number of observations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Find the square root of the resulting value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Each error is squared- </a:t>
            </a:r>
            <a:r>
              <a:rPr lang="en-US" sz="1400">
                <a:solidFill>
                  <a:srgbClr val="C00000"/>
                </a:solidFill>
              </a:rPr>
              <a:t>(yi – ŷ)</a:t>
            </a:r>
            <a:r>
              <a:rPr baseline="30000" lang="en-US" sz="1400">
                <a:solidFill>
                  <a:srgbClr val="C00000"/>
                </a:solidFill>
              </a:rPr>
              <a:t>2</a:t>
            </a:r>
            <a:r>
              <a:rPr lang="en-US" sz="1400">
                <a:solidFill>
                  <a:srgbClr val="C00000"/>
                </a:solidFill>
              </a:rPr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1400">
              <a:solidFill>
                <a:srgbClr val="C00000"/>
              </a:solidFill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Find the sum of each squared error- </a:t>
            </a:r>
            <a:r>
              <a:rPr lang="en-US" sz="1400">
                <a:solidFill>
                  <a:srgbClr val="C00000"/>
                </a:solidFill>
              </a:rPr>
              <a:t>∑ (yi – ŷ)</a:t>
            </a:r>
            <a:r>
              <a:rPr baseline="30000" lang="en-US" sz="1400">
                <a:solidFill>
                  <a:srgbClr val="C00000"/>
                </a:solidFill>
              </a:rPr>
              <a:t>2</a:t>
            </a:r>
            <a:r>
              <a:rPr lang="en-US" sz="1400">
                <a:solidFill>
                  <a:srgbClr val="C00000"/>
                </a:solidFill>
              </a:rPr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C00000"/>
              </a:solidFill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Find mean by dividing the sum with no. of observations(n)- </a:t>
            </a:r>
            <a:r>
              <a:rPr lang="en-US" sz="1400">
                <a:solidFill>
                  <a:srgbClr val="C00000"/>
                </a:solidFill>
              </a:rPr>
              <a:t>∑ (yi – ŷ)</a:t>
            </a:r>
            <a:r>
              <a:rPr baseline="30000" lang="en-US" sz="1400">
                <a:solidFill>
                  <a:srgbClr val="C00000"/>
                </a:solidFill>
              </a:rPr>
              <a:t>2</a:t>
            </a:r>
            <a:r>
              <a:rPr lang="en-US" sz="1400">
                <a:solidFill>
                  <a:srgbClr val="C00000"/>
                </a:solidFill>
              </a:rPr>
              <a:t>/n</a:t>
            </a:r>
            <a:r>
              <a:rPr lang="en-US">
                <a:solidFill>
                  <a:srgbClr val="C00000"/>
                </a:solidFill>
              </a:rPr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00000"/>
              </a:solidFill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Finally find the root-  </a:t>
            </a:r>
            <a:r>
              <a:rPr lang="en-US">
                <a:solidFill>
                  <a:srgbClr val="C00000"/>
                </a:solidFill>
              </a:rPr>
              <a:t>√ ∑ (yi – ŷ)</a:t>
            </a:r>
            <a:r>
              <a:rPr baseline="30000" lang="en-US">
                <a:solidFill>
                  <a:srgbClr val="C00000"/>
                </a:solidFill>
              </a:rPr>
              <a:t>2</a:t>
            </a:r>
            <a:r>
              <a:rPr lang="en-US">
                <a:solidFill>
                  <a:srgbClr val="C00000"/>
                </a:solidFill>
              </a:rPr>
              <a:t>/n.</a:t>
            </a:r>
            <a:endParaRPr/>
          </a:p>
        </p:txBody>
      </p:sp>
      <p:sp>
        <p:nvSpPr>
          <p:cNvPr id="1441" name="Google Shape;1441;p6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6" name="Google Shape;1456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6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0" name="Google Shape;1470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**find examples for each case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** this has different mathematical magnitude, not to be multiplied by 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** fluctuation the true value can have +-</a:t>
            </a:r>
            <a:endParaRPr/>
          </a:p>
        </p:txBody>
      </p:sp>
      <p:sp>
        <p:nvSpPr>
          <p:cNvPr id="1471" name="Google Shape;1471;p6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5" name="Google Shape;1485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6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9" name="Google Shape;1499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Blows up large error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Scales to original units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general, use rmse(go to metric)</a:t>
            </a:r>
            <a:endParaRPr/>
          </a:p>
        </p:txBody>
      </p:sp>
      <p:sp>
        <p:nvSpPr>
          <p:cNvPr id="1500" name="Google Shape;1500;p6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4" name="Google Shape;1514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6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5" name="Google Shape;1535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.</a:t>
            </a:r>
            <a:endParaRPr/>
          </a:p>
        </p:txBody>
      </p:sp>
      <p:sp>
        <p:nvSpPr>
          <p:cNvPr id="1536" name="Google Shape;1536;p6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3" name="Google Shape;1573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Suppose Sam’s email account contains 9671 genuine emails and 329 spam emails.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Let’s build a spam classifier that classifies all emails as genuine</a:t>
            </a:r>
            <a:endParaRPr/>
          </a:p>
        </p:txBody>
      </p:sp>
      <p:sp>
        <p:nvSpPr>
          <p:cNvPr id="1574" name="Google Shape;1574;p6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2" name="Google Shape;1612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6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1" name="Google Shape;1621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There is not much difference between the accuracies of the dumb model and our original model.</a:t>
            </a:r>
            <a:endParaRPr/>
          </a:p>
        </p:txBody>
      </p:sp>
      <p:sp>
        <p:nvSpPr>
          <p:cNvPr id="1622" name="Google Shape;1622;p6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2" name="Google Shape;1662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7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7" name="Google Shape;1717;p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.</a:t>
            </a:r>
            <a:endParaRPr/>
          </a:p>
        </p:txBody>
      </p:sp>
      <p:sp>
        <p:nvSpPr>
          <p:cNvPr id="1718" name="Google Shape;1718;p7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p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3" name="Google Shape;1743;p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7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2" name="Google Shape;1752;p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1753" name="Google Shape;1753;p7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6" name="Google Shape;1776;p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number of correct and incorrect predictions are summarized with count values and broken down by each class.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confusion matrix shows the ways in which your classification model is confused when it makes predictions.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gives you insight not only into the errors being made by your classifier but more importantly the types of errors that are being made.</a:t>
            </a:r>
            <a:endParaRPr b="0"/>
          </a:p>
        </p:txBody>
      </p:sp>
      <p:sp>
        <p:nvSpPr>
          <p:cNvPr id="1777" name="Google Shape;1777;p7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3" name="Google Shape;1803;p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4" name="Google Shape;1804;p7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2" name="Google Shape;1852;p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Suppose there are three classes,</a:t>
            </a:r>
            <a:endParaRPr/>
          </a:p>
        </p:txBody>
      </p:sp>
      <p:sp>
        <p:nvSpPr>
          <p:cNvPr id="1853" name="Google Shape;1853;p7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5" name="Google Shape;1875;p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Confusion matrix displays count of actual and predicted classifications.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6" name="Google Shape;1876;p7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p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6" name="Google Shape;1916;p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Suppose Sam’s email account contains 9671 genuine emails and 329 spam emails.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Let’s build a spam classifier that classifies all emails as genuine</a:t>
            </a:r>
            <a:endParaRPr/>
          </a:p>
        </p:txBody>
      </p:sp>
      <p:sp>
        <p:nvSpPr>
          <p:cNvPr id="1917" name="Google Shape;1917;p7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3" name="Google Shape;1953;p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Confusion matrix displays count of actual and predicted classifications.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4" name="Google Shape;1954;p7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4" name="Google Shape;1994;p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Confusion matrix displays count of actual and predicted classifications.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5" name="Google Shape;1995;p8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6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p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8" name="Google Shape;2028;p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tent"/>
                <a:ea typeface="Content"/>
                <a:cs typeface="Content"/>
                <a:sym typeface="Content"/>
              </a:rPr>
              <a:t>Cross and tick</a:t>
            </a:r>
            <a:endParaRPr/>
          </a:p>
        </p:txBody>
      </p:sp>
      <p:sp>
        <p:nvSpPr>
          <p:cNvPr id="2029" name="Google Shape;2029;p8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0" name="Google Shape;2060;p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1" name="Google Shape;2061;p8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7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p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9" name="Google Shape;2109;p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tent"/>
                <a:ea typeface="Content"/>
                <a:cs typeface="Content"/>
                <a:sym typeface="Content"/>
              </a:rPr>
              <a:t>Recall and Precision are disjoint sets of measures.</a:t>
            </a:r>
            <a:endParaRPr>
              <a:latin typeface="Content"/>
              <a:ea typeface="Content"/>
              <a:cs typeface="Content"/>
              <a:sym typeface="Content"/>
            </a:endParaRPr>
          </a:p>
        </p:txBody>
      </p:sp>
      <p:sp>
        <p:nvSpPr>
          <p:cNvPr id="2110" name="Google Shape;2110;p8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3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p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5" name="Google Shape;2145;p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tent"/>
                <a:ea typeface="Content"/>
                <a:cs typeface="Content"/>
                <a:sym typeface="Content"/>
              </a:rPr>
              <a:t>Recall and Precision are disjoint sets of measures.</a:t>
            </a:r>
            <a:endParaRPr>
              <a:latin typeface="Content"/>
              <a:ea typeface="Content"/>
              <a:cs typeface="Content"/>
              <a:sym typeface="Content"/>
            </a:endParaRPr>
          </a:p>
        </p:txBody>
      </p:sp>
      <p:sp>
        <p:nvSpPr>
          <p:cNvPr id="2146" name="Google Shape;2146;p8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1" name="Google Shape;2181;p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tent"/>
              <a:ea typeface="Content"/>
              <a:cs typeface="Content"/>
              <a:sym typeface="Content"/>
            </a:endParaRPr>
          </a:p>
        </p:txBody>
      </p:sp>
      <p:sp>
        <p:nvSpPr>
          <p:cNvPr id="2182" name="Google Shape;2182;p8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p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6" name="Google Shape;2216;p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tent"/>
                <a:ea typeface="Content"/>
                <a:cs typeface="Content"/>
                <a:sym typeface="Content"/>
              </a:rPr>
              <a:t>Cross and tick</a:t>
            </a:r>
            <a:endParaRPr/>
          </a:p>
        </p:txBody>
      </p:sp>
      <p:sp>
        <p:nvSpPr>
          <p:cNvPr id="2217" name="Google Shape;2217;p8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9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p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1" name="Google Shape;2261;p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tent"/>
                <a:ea typeface="Content"/>
                <a:cs typeface="Content"/>
                <a:sym typeface="Content"/>
              </a:rPr>
              <a:t>Cross and tick</a:t>
            </a:r>
            <a:endParaRPr/>
          </a:p>
        </p:txBody>
      </p:sp>
      <p:sp>
        <p:nvSpPr>
          <p:cNvPr id="2262" name="Google Shape;2262;p8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8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0" name="Google Shape;2310;p8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tent"/>
                <a:ea typeface="Content"/>
                <a:cs typeface="Content"/>
                <a:sym typeface="Content"/>
              </a:rPr>
              <a:t>Cross and tick</a:t>
            </a:r>
            <a:endParaRPr/>
          </a:p>
        </p:txBody>
      </p:sp>
      <p:sp>
        <p:nvSpPr>
          <p:cNvPr id="2311" name="Google Shape;2311;p8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9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p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1" name="Google Shape;2361;p8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2" name="Google Shape;2362;p8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8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p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0" name="Google Shape;2370;p9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tent"/>
                <a:ea typeface="Content"/>
                <a:cs typeface="Content"/>
                <a:sym typeface="Content"/>
              </a:rPr>
              <a:t>Let’s say we searched on Google for “what is precision and recall?” and in less than a minute I have about 12.1 million results.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tent"/>
                <a:ea typeface="Content"/>
                <a:cs typeface="Content"/>
                <a:sym typeface="Content"/>
              </a:rPr>
              <a:t>Let’s say out of these 12.1 million results, the relevant links to my question were about 2 million. Assuming there were also about 6 million more results that were relevant but weren’t returned by Google, for such system we would say that it has a precision of 2M/12.1M and a recall of 2M/8M.</a:t>
            </a:r>
            <a:endParaRPr/>
          </a:p>
        </p:txBody>
      </p:sp>
      <p:sp>
        <p:nvSpPr>
          <p:cNvPr id="2371" name="Google Shape;2371;p9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2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p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4" name="Google Shape;2394;p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5" name="Google Shape;2395;p9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6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Google Shape;2407;p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8" name="Google Shape;2408;p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9" name="Google Shape;2409;p9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9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2420;p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1" name="Google Shape;2421;p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2" name="Google Shape;2422;p9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4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p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6" name="Google Shape;2436;p9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7" name="Google Shape;2437;p9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7" name="Shape 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8" name="Google Shape;2448;p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9" name="Google Shape;2449;p9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0" name="Google Shape;2450;p9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Google Shape;2462;p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3" name="Google Shape;2463;p9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4" name="Google Shape;2464;p9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8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p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0" name="Google Shape;2480;p9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1" name="Google Shape;2481;p9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2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p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4" name="Google Shape;2494;p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5" name="Google Shape;2495;p9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6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p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8" name="Google Shape;2508;p9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9" name="Google Shape;2509;p9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Content">
  <p:cSld name="1_Title and Conten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and Content">
  <p:cSld name="2_Title and Conten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Title and Content">
  <p:cSld name="5_Title and Conte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Title and Content">
  <p:cSld name="6_Title and Conten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Title and Content">
  <p:cSld name="7_Title and Conten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_Title and Content">
  <p:cSld name="8_Title and Conten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_Title and Content">
  <p:cSld name="14_Title and Conten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/>
          <p:nvPr>
            <p:ph idx="2" type="pic"/>
          </p:nvPr>
        </p:nvSpPr>
        <p:spPr>
          <a:xfrm>
            <a:off x="4487453" y="4161859"/>
            <a:ext cx="3217092" cy="211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" name="Google Shape;96;p20"/>
          <p:cNvSpPr/>
          <p:nvPr>
            <p:ph idx="3" type="pic"/>
          </p:nvPr>
        </p:nvSpPr>
        <p:spPr>
          <a:xfrm>
            <a:off x="1044239" y="1828845"/>
            <a:ext cx="3217092" cy="211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20"/>
          <p:cNvSpPr/>
          <p:nvPr>
            <p:ph idx="4" type="pic"/>
          </p:nvPr>
        </p:nvSpPr>
        <p:spPr>
          <a:xfrm>
            <a:off x="4487452" y="1828845"/>
            <a:ext cx="3217092" cy="211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20"/>
          <p:cNvSpPr/>
          <p:nvPr>
            <p:ph idx="5" type="pic"/>
          </p:nvPr>
        </p:nvSpPr>
        <p:spPr>
          <a:xfrm>
            <a:off x="7930668" y="1828845"/>
            <a:ext cx="3217092" cy="211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20"/>
          <p:cNvSpPr/>
          <p:nvPr>
            <p:ph idx="6" type="pic"/>
          </p:nvPr>
        </p:nvSpPr>
        <p:spPr>
          <a:xfrm>
            <a:off x="7930667" y="4161859"/>
            <a:ext cx="3217092" cy="211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20"/>
          <p:cNvSpPr/>
          <p:nvPr>
            <p:ph idx="7" type="pic"/>
          </p:nvPr>
        </p:nvSpPr>
        <p:spPr>
          <a:xfrm>
            <a:off x="1044238" y="4161859"/>
            <a:ext cx="3217092" cy="211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_Title and Content">
  <p:cSld name="13_Title and Conten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" name="Google Shape;105;p21"/>
          <p:cNvSpPr/>
          <p:nvPr>
            <p:ph idx="2" type="pic"/>
          </p:nvPr>
        </p:nvSpPr>
        <p:spPr>
          <a:xfrm>
            <a:off x="1044232" y="2016342"/>
            <a:ext cx="1935186" cy="193334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21"/>
          <p:cNvSpPr/>
          <p:nvPr>
            <p:ph idx="3" type="pic"/>
          </p:nvPr>
        </p:nvSpPr>
        <p:spPr>
          <a:xfrm>
            <a:off x="1044232" y="4212759"/>
            <a:ext cx="1935186" cy="193334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Google Shape;107;p21"/>
          <p:cNvSpPr/>
          <p:nvPr>
            <p:ph idx="4" type="pic"/>
          </p:nvPr>
        </p:nvSpPr>
        <p:spPr>
          <a:xfrm>
            <a:off x="6215563" y="2016342"/>
            <a:ext cx="1935186" cy="193334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21"/>
          <p:cNvSpPr/>
          <p:nvPr>
            <p:ph idx="5" type="pic"/>
          </p:nvPr>
        </p:nvSpPr>
        <p:spPr>
          <a:xfrm>
            <a:off x="6215563" y="4212759"/>
            <a:ext cx="1935186" cy="193334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_Blank">
  <p:cSld name="9_Blank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3" name="Google Shape;113;p22"/>
          <p:cNvSpPr/>
          <p:nvPr>
            <p:ph idx="2" type="pic"/>
          </p:nvPr>
        </p:nvSpPr>
        <p:spPr>
          <a:xfrm>
            <a:off x="1678797" y="2257882"/>
            <a:ext cx="2202611" cy="211811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22"/>
          <p:cNvSpPr/>
          <p:nvPr>
            <p:ph idx="3" type="pic"/>
          </p:nvPr>
        </p:nvSpPr>
        <p:spPr>
          <a:xfrm>
            <a:off x="4999109" y="2251869"/>
            <a:ext cx="2202611" cy="211811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22"/>
          <p:cNvSpPr/>
          <p:nvPr>
            <p:ph idx="4" type="pic"/>
          </p:nvPr>
        </p:nvSpPr>
        <p:spPr>
          <a:xfrm>
            <a:off x="8319421" y="2251869"/>
            <a:ext cx="2202611" cy="211811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_Blank">
  <p:cSld name="11_Blank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" name="Google Shape;120;p23"/>
          <p:cNvSpPr/>
          <p:nvPr>
            <p:ph idx="2" type="pic"/>
          </p:nvPr>
        </p:nvSpPr>
        <p:spPr>
          <a:xfrm>
            <a:off x="0" y="1"/>
            <a:ext cx="12192000" cy="340988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0" showMasterSp="0" type="tx">
  <p:cSld name="TITLE_AND_BOD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838200" y="0"/>
            <a:ext cx="10515600" cy="15926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Blank">
  <p:cSld name="2_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8" name="Google Shape;128;p25"/>
          <p:cNvSpPr/>
          <p:nvPr>
            <p:ph idx="2" type="pic"/>
          </p:nvPr>
        </p:nvSpPr>
        <p:spPr>
          <a:xfrm>
            <a:off x="1239120" y="983679"/>
            <a:ext cx="4436970" cy="49381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_1">
  <p:cSld name="26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/>
          <p:nvPr>
            <p:ph idx="2" type="pic"/>
          </p:nvPr>
        </p:nvSpPr>
        <p:spPr>
          <a:xfrm>
            <a:off x="5210126" y="2650290"/>
            <a:ext cx="1739042" cy="309509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_Title and Content">
  <p:cSld name="9_Title and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1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3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3.png"/><Relationship Id="rId4" Type="http://schemas.openxmlformats.org/officeDocument/2006/relationships/image" Target="../media/image148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3.png"/><Relationship Id="rId4" Type="http://schemas.openxmlformats.org/officeDocument/2006/relationships/image" Target="../media/image153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3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3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3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3.png"/><Relationship Id="rId4" Type="http://schemas.openxmlformats.org/officeDocument/2006/relationships/image" Target="../media/image151.jp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3.png"/><Relationship Id="rId4" Type="http://schemas.openxmlformats.org/officeDocument/2006/relationships/image" Target="../media/image143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3.png"/><Relationship Id="rId4" Type="http://schemas.openxmlformats.org/officeDocument/2006/relationships/image" Target="../media/image155.png"/><Relationship Id="rId5" Type="http://schemas.openxmlformats.org/officeDocument/2006/relationships/image" Target="../media/image154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3.png"/><Relationship Id="rId4" Type="http://schemas.openxmlformats.org/officeDocument/2006/relationships/image" Target="../media/image162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3.png"/><Relationship Id="rId4" Type="http://schemas.openxmlformats.org/officeDocument/2006/relationships/image" Target="../media/image15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11.jp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3.png"/><Relationship Id="rId4" Type="http://schemas.openxmlformats.org/officeDocument/2006/relationships/image" Target="../media/image159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3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3.png"/><Relationship Id="rId4" Type="http://schemas.openxmlformats.org/officeDocument/2006/relationships/image" Target="../media/image160.jpg"/><Relationship Id="rId5" Type="http://schemas.openxmlformats.org/officeDocument/2006/relationships/image" Target="../media/image170.png"/><Relationship Id="rId6" Type="http://schemas.openxmlformats.org/officeDocument/2006/relationships/image" Target="../media/image161.jp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3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3.png"/><Relationship Id="rId4" Type="http://schemas.openxmlformats.org/officeDocument/2006/relationships/image" Target="../media/image160.jpg"/><Relationship Id="rId5" Type="http://schemas.openxmlformats.org/officeDocument/2006/relationships/image" Target="../media/image170.png"/><Relationship Id="rId6" Type="http://schemas.openxmlformats.org/officeDocument/2006/relationships/image" Target="../media/image161.jpg"/><Relationship Id="rId7" Type="http://schemas.openxmlformats.org/officeDocument/2006/relationships/image" Target="../media/image163.jp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3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3.png"/><Relationship Id="rId4" Type="http://schemas.openxmlformats.org/officeDocument/2006/relationships/image" Target="../media/image169.jp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3.png"/><Relationship Id="rId4" Type="http://schemas.openxmlformats.org/officeDocument/2006/relationships/image" Target="../media/image164.png"/><Relationship Id="rId5" Type="http://schemas.openxmlformats.org/officeDocument/2006/relationships/image" Target="../media/image167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3.png"/><Relationship Id="rId4" Type="http://schemas.openxmlformats.org/officeDocument/2006/relationships/image" Target="../media/image165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3.png"/><Relationship Id="rId4" Type="http://schemas.openxmlformats.org/officeDocument/2006/relationships/image" Target="../media/image16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3.png"/><Relationship Id="rId4" Type="http://schemas.openxmlformats.org/officeDocument/2006/relationships/image" Target="../media/image16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24.jpg"/><Relationship Id="rId6" Type="http://schemas.openxmlformats.org/officeDocument/2006/relationships/image" Target="../media/image21.png"/><Relationship Id="rId7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6.jpg"/><Relationship Id="rId5" Type="http://schemas.openxmlformats.org/officeDocument/2006/relationships/image" Target="../media/image1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26.jpg"/><Relationship Id="rId5" Type="http://schemas.openxmlformats.org/officeDocument/2006/relationships/image" Target="../media/image4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45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12.jpg"/><Relationship Id="rId9" Type="http://schemas.openxmlformats.org/officeDocument/2006/relationships/image" Target="../media/image28.png"/><Relationship Id="rId5" Type="http://schemas.openxmlformats.org/officeDocument/2006/relationships/image" Target="../media/image19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Relationship Id="rId8" Type="http://schemas.openxmlformats.org/officeDocument/2006/relationships/image" Target="../media/image25.png"/><Relationship Id="rId10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41.png"/><Relationship Id="rId5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jpg"/><Relationship Id="rId4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Relationship Id="rId4" Type="http://schemas.openxmlformats.org/officeDocument/2006/relationships/image" Target="../media/image47.png"/><Relationship Id="rId5" Type="http://schemas.openxmlformats.org/officeDocument/2006/relationships/image" Target="../media/image34.png"/><Relationship Id="rId6" Type="http://schemas.openxmlformats.org/officeDocument/2006/relationships/image" Target="../media/image33.jpg"/><Relationship Id="rId7" Type="http://schemas.openxmlformats.org/officeDocument/2006/relationships/image" Target="../media/image39.png"/><Relationship Id="rId8" Type="http://schemas.openxmlformats.org/officeDocument/2006/relationships/image" Target="../media/image4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Relationship Id="rId4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Relationship Id="rId4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Relationship Id="rId4" Type="http://schemas.openxmlformats.org/officeDocument/2006/relationships/image" Target="../media/image46.png"/><Relationship Id="rId9" Type="http://schemas.openxmlformats.org/officeDocument/2006/relationships/image" Target="../media/image32.png"/><Relationship Id="rId5" Type="http://schemas.openxmlformats.org/officeDocument/2006/relationships/image" Target="../media/image44.png"/><Relationship Id="rId6" Type="http://schemas.openxmlformats.org/officeDocument/2006/relationships/image" Target="../media/image48.png"/><Relationship Id="rId7" Type="http://schemas.openxmlformats.org/officeDocument/2006/relationships/image" Target="../media/image55.png"/><Relationship Id="rId8" Type="http://schemas.openxmlformats.org/officeDocument/2006/relationships/image" Target="../media/image4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png"/><Relationship Id="rId4" Type="http://schemas.openxmlformats.org/officeDocument/2006/relationships/image" Target="../media/image67.png"/><Relationship Id="rId5" Type="http://schemas.openxmlformats.org/officeDocument/2006/relationships/image" Target="../media/image57.png"/><Relationship Id="rId6" Type="http://schemas.openxmlformats.org/officeDocument/2006/relationships/image" Target="../media/image5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png"/><Relationship Id="rId4" Type="http://schemas.openxmlformats.org/officeDocument/2006/relationships/image" Target="../media/image53.jpg"/><Relationship Id="rId9" Type="http://schemas.openxmlformats.org/officeDocument/2006/relationships/image" Target="../media/image62.png"/><Relationship Id="rId5" Type="http://schemas.openxmlformats.org/officeDocument/2006/relationships/image" Target="../media/image54.jpg"/><Relationship Id="rId6" Type="http://schemas.openxmlformats.org/officeDocument/2006/relationships/image" Target="../media/image50.jpg"/><Relationship Id="rId7" Type="http://schemas.openxmlformats.org/officeDocument/2006/relationships/image" Target="../media/image60.png"/><Relationship Id="rId8" Type="http://schemas.openxmlformats.org/officeDocument/2006/relationships/image" Target="../media/image59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.png"/><Relationship Id="rId4" Type="http://schemas.openxmlformats.org/officeDocument/2006/relationships/image" Target="../media/image53.jpg"/><Relationship Id="rId9" Type="http://schemas.openxmlformats.org/officeDocument/2006/relationships/image" Target="../media/image52.jpg"/><Relationship Id="rId5" Type="http://schemas.openxmlformats.org/officeDocument/2006/relationships/image" Target="../media/image54.jpg"/><Relationship Id="rId6" Type="http://schemas.openxmlformats.org/officeDocument/2006/relationships/image" Target="../media/image60.png"/><Relationship Id="rId7" Type="http://schemas.openxmlformats.org/officeDocument/2006/relationships/image" Target="../media/image58.jpg"/><Relationship Id="rId8" Type="http://schemas.openxmlformats.org/officeDocument/2006/relationships/image" Target="../media/image51.jpg"/><Relationship Id="rId10" Type="http://schemas.openxmlformats.org/officeDocument/2006/relationships/image" Target="../media/image61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.png"/><Relationship Id="rId4" Type="http://schemas.openxmlformats.org/officeDocument/2006/relationships/image" Target="../media/image64.png"/><Relationship Id="rId5" Type="http://schemas.openxmlformats.org/officeDocument/2006/relationships/image" Target="../media/image63.png"/><Relationship Id="rId6" Type="http://schemas.openxmlformats.org/officeDocument/2006/relationships/image" Target="../media/image69.png"/><Relationship Id="rId7" Type="http://schemas.openxmlformats.org/officeDocument/2006/relationships/image" Target="../media/image66.jpg"/><Relationship Id="rId8" Type="http://schemas.openxmlformats.org/officeDocument/2006/relationships/image" Target="../media/image65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.png"/><Relationship Id="rId4" Type="http://schemas.openxmlformats.org/officeDocument/2006/relationships/image" Target="../media/image60.png"/><Relationship Id="rId5" Type="http://schemas.openxmlformats.org/officeDocument/2006/relationships/image" Target="../media/image68.jpg"/><Relationship Id="rId6" Type="http://schemas.openxmlformats.org/officeDocument/2006/relationships/image" Target="../media/image62.png"/><Relationship Id="rId7" Type="http://schemas.openxmlformats.org/officeDocument/2006/relationships/image" Target="../media/image8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.png"/><Relationship Id="rId4" Type="http://schemas.openxmlformats.org/officeDocument/2006/relationships/image" Target="../media/image73.png"/><Relationship Id="rId5" Type="http://schemas.openxmlformats.org/officeDocument/2006/relationships/image" Target="../media/image78.png"/><Relationship Id="rId6" Type="http://schemas.openxmlformats.org/officeDocument/2006/relationships/image" Target="../media/image7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.png"/><Relationship Id="rId4" Type="http://schemas.openxmlformats.org/officeDocument/2006/relationships/image" Target="../media/image73.png"/><Relationship Id="rId5" Type="http://schemas.openxmlformats.org/officeDocument/2006/relationships/image" Target="../media/image78.png"/><Relationship Id="rId6" Type="http://schemas.openxmlformats.org/officeDocument/2006/relationships/image" Target="../media/image7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.png"/><Relationship Id="rId4" Type="http://schemas.openxmlformats.org/officeDocument/2006/relationships/image" Target="../media/image79.png"/><Relationship Id="rId5" Type="http://schemas.openxmlformats.org/officeDocument/2006/relationships/image" Target="../media/image70.jpg"/><Relationship Id="rId6" Type="http://schemas.openxmlformats.org/officeDocument/2006/relationships/image" Target="../media/image7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.png"/><Relationship Id="rId4" Type="http://schemas.openxmlformats.org/officeDocument/2006/relationships/image" Target="../media/image81.png"/><Relationship Id="rId5" Type="http://schemas.openxmlformats.org/officeDocument/2006/relationships/image" Target="../media/image72.png"/><Relationship Id="rId6" Type="http://schemas.openxmlformats.org/officeDocument/2006/relationships/image" Target="../media/image76.jpg"/><Relationship Id="rId7" Type="http://schemas.openxmlformats.org/officeDocument/2006/relationships/image" Target="../media/image71.png"/><Relationship Id="rId8" Type="http://schemas.openxmlformats.org/officeDocument/2006/relationships/image" Target="../media/image7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.png"/><Relationship Id="rId4" Type="http://schemas.openxmlformats.org/officeDocument/2006/relationships/image" Target="../media/image73.png"/><Relationship Id="rId5" Type="http://schemas.openxmlformats.org/officeDocument/2006/relationships/image" Target="../media/image78.png"/><Relationship Id="rId6" Type="http://schemas.openxmlformats.org/officeDocument/2006/relationships/image" Target="../media/image7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.png"/><Relationship Id="rId4" Type="http://schemas.openxmlformats.org/officeDocument/2006/relationships/image" Target="../media/image85.png"/><Relationship Id="rId5" Type="http://schemas.openxmlformats.org/officeDocument/2006/relationships/image" Target="../media/image8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.png"/><Relationship Id="rId4" Type="http://schemas.openxmlformats.org/officeDocument/2006/relationships/image" Target="../media/image8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.png"/><Relationship Id="rId4" Type="http://schemas.openxmlformats.org/officeDocument/2006/relationships/image" Target="../media/image96.jpg"/><Relationship Id="rId5" Type="http://schemas.openxmlformats.org/officeDocument/2006/relationships/image" Target="../media/image105.jpg"/><Relationship Id="rId6" Type="http://schemas.openxmlformats.org/officeDocument/2006/relationships/image" Target="../media/image87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.png"/><Relationship Id="rId4" Type="http://schemas.openxmlformats.org/officeDocument/2006/relationships/image" Target="../media/image88.png"/><Relationship Id="rId5" Type="http://schemas.openxmlformats.org/officeDocument/2006/relationships/image" Target="../media/image4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.png"/><Relationship Id="rId4" Type="http://schemas.openxmlformats.org/officeDocument/2006/relationships/image" Target="../media/image84.png"/><Relationship Id="rId5" Type="http://schemas.openxmlformats.org/officeDocument/2006/relationships/image" Target="../media/image71.png"/><Relationship Id="rId6" Type="http://schemas.openxmlformats.org/officeDocument/2006/relationships/image" Target="../media/image90.jpg"/><Relationship Id="rId7" Type="http://schemas.openxmlformats.org/officeDocument/2006/relationships/image" Target="../media/image97.jpg"/><Relationship Id="rId8" Type="http://schemas.openxmlformats.org/officeDocument/2006/relationships/image" Target="../media/image4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.png"/><Relationship Id="rId4" Type="http://schemas.openxmlformats.org/officeDocument/2006/relationships/image" Target="../media/image9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.png"/><Relationship Id="rId4" Type="http://schemas.openxmlformats.org/officeDocument/2006/relationships/image" Target="../media/image89.gif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.png"/><Relationship Id="rId4" Type="http://schemas.openxmlformats.org/officeDocument/2006/relationships/image" Target="../media/image9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.png"/><Relationship Id="rId4" Type="http://schemas.openxmlformats.org/officeDocument/2006/relationships/image" Target="../media/image86.gif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.png"/><Relationship Id="rId4" Type="http://schemas.openxmlformats.org/officeDocument/2006/relationships/image" Target="../media/image99.jpg"/><Relationship Id="rId5" Type="http://schemas.openxmlformats.org/officeDocument/2006/relationships/image" Target="../media/image9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.png"/><Relationship Id="rId4" Type="http://schemas.openxmlformats.org/officeDocument/2006/relationships/image" Target="../media/image94.png"/><Relationship Id="rId5" Type="http://schemas.openxmlformats.org/officeDocument/2006/relationships/image" Target="../media/image98.png"/><Relationship Id="rId6" Type="http://schemas.openxmlformats.org/officeDocument/2006/relationships/image" Target="../media/image9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.png"/><Relationship Id="rId4" Type="http://schemas.openxmlformats.org/officeDocument/2006/relationships/image" Target="../media/image94.png"/><Relationship Id="rId5" Type="http://schemas.openxmlformats.org/officeDocument/2006/relationships/image" Target="../media/image98.png"/><Relationship Id="rId6" Type="http://schemas.openxmlformats.org/officeDocument/2006/relationships/image" Target="../media/image95.png"/><Relationship Id="rId7" Type="http://schemas.openxmlformats.org/officeDocument/2006/relationships/image" Target="../media/image10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12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.png"/><Relationship Id="rId4" Type="http://schemas.openxmlformats.org/officeDocument/2006/relationships/image" Target="../media/image94.png"/><Relationship Id="rId9" Type="http://schemas.openxmlformats.org/officeDocument/2006/relationships/image" Target="../media/image102.png"/><Relationship Id="rId5" Type="http://schemas.openxmlformats.org/officeDocument/2006/relationships/image" Target="../media/image98.png"/><Relationship Id="rId6" Type="http://schemas.openxmlformats.org/officeDocument/2006/relationships/image" Target="../media/image95.png"/><Relationship Id="rId7" Type="http://schemas.openxmlformats.org/officeDocument/2006/relationships/image" Target="../media/image71.png"/><Relationship Id="rId8" Type="http://schemas.openxmlformats.org/officeDocument/2006/relationships/image" Target="../media/image7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1.png"/><Relationship Id="rId7" Type="http://schemas.openxmlformats.org/officeDocument/2006/relationships/image" Target="../media/image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.png"/><Relationship Id="rId4" Type="http://schemas.openxmlformats.org/officeDocument/2006/relationships/image" Target="../media/image101.png"/><Relationship Id="rId9" Type="http://schemas.openxmlformats.org/officeDocument/2006/relationships/image" Target="../media/image115.png"/><Relationship Id="rId5" Type="http://schemas.openxmlformats.org/officeDocument/2006/relationships/image" Target="../media/image108.png"/><Relationship Id="rId6" Type="http://schemas.openxmlformats.org/officeDocument/2006/relationships/image" Target="../media/image107.png"/><Relationship Id="rId7" Type="http://schemas.openxmlformats.org/officeDocument/2006/relationships/image" Target="../media/image71.png"/><Relationship Id="rId8" Type="http://schemas.openxmlformats.org/officeDocument/2006/relationships/image" Target="../media/image103.png"/><Relationship Id="rId11" Type="http://schemas.openxmlformats.org/officeDocument/2006/relationships/image" Target="../media/image113.png"/><Relationship Id="rId10" Type="http://schemas.openxmlformats.org/officeDocument/2006/relationships/image" Target="../media/image10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.png"/><Relationship Id="rId4" Type="http://schemas.openxmlformats.org/officeDocument/2006/relationships/image" Target="../media/image11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12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.png"/><Relationship Id="rId4" Type="http://schemas.openxmlformats.org/officeDocument/2006/relationships/image" Target="../media/image111.png"/><Relationship Id="rId5" Type="http://schemas.openxmlformats.org/officeDocument/2006/relationships/image" Target="../media/image114.png"/><Relationship Id="rId6" Type="http://schemas.openxmlformats.org/officeDocument/2006/relationships/image" Target="../media/image104.gif"/><Relationship Id="rId7" Type="http://schemas.openxmlformats.org/officeDocument/2006/relationships/image" Target="../media/image106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3.png"/><Relationship Id="rId4" Type="http://schemas.openxmlformats.org/officeDocument/2006/relationships/image" Target="../media/image121.jpg"/><Relationship Id="rId5" Type="http://schemas.openxmlformats.org/officeDocument/2006/relationships/image" Target="../media/image111.png"/><Relationship Id="rId6" Type="http://schemas.openxmlformats.org/officeDocument/2006/relationships/image" Target="../media/image11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3.png"/><Relationship Id="rId4" Type="http://schemas.openxmlformats.org/officeDocument/2006/relationships/image" Target="../media/image111.png"/><Relationship Id="rId5" Type="http://schemas.openxmlformats.org/officeDocument/2006/relationships/image" Target="../media/image114.png"/><Relationship Id="rId6" Type="http://schemas.openxmlformats.org/officeDocument/2006/relationships/image" Target="../media/image71.png"/><Relationship Id="rId7" Type="http://schemas.openxmlformats.org/officeDocument/2006/relationships/image" Target="../media/image7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3.png"/><Relationship Id="rId4" Type="http://schemas.openxmlformats.org/officeDocument/2006/relationships/image" Target="../media/image94.png"/><Relationship Id="rId5" Type="http://schemas.openxmlformats.org/officeDocument/2006/relationships/image" Target="../media/image98.png"/><Relationship Id="rId6" Type="http://schemas.openxmlformats.org/officeDocument/2006/relationships/image" Target="../media/image9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3.png"/><Relationship Id="rId4" Type="http://schemas.openxmlformats.org/officeDocument/2006/relationships/image" Target="../media/image71.png"/><Relationship Id="rId5" Type="http://schemas.openxmlformats.org/officeDocument/2006/relationships/image" Target="../media/image77.png"/><Relationship Id="rId6" Type="http://schemas.openxmlformats.org/officeDocument/2006/relationships/image" Target="../media/image118.png"/><Relationship Id="rId7" Type="http://schemas.openxmlformats.org/officeDocument/2006/relationships/image" Target="../media/image10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4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3.png"/><Relationship Id="rId4" Type="http://schemas.openxmlformats.org/officeDocument/2006/relationships/image" Target="../media/image71.png"/><Relationship Id="rId5" Type="http://schemas.openxmlformats.org/officeDocument/2006/relationships/image" Target="../media/image77.png"/><Relationship Id="rId6" Type="http://schemas.openxmlformats.org/officeDocument/2006/relationships/image" Target="../media/image118.png"/><Relationship Id="rId7" Type="http://schemas.openxmlformats.org/officeDocument/2006/relationships/image" Target="../media/image10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.png"/><Relationship Id="rId4" Type="http://schemas.openxmlformats.org/officeDocument/2006/relationships/image" Target="../media/image111.png"/><Relationship Id="rId9" Type="http://schemas.openxmlformats.org/officeDocument/2006/relationships/image" Target="../media/image71.png"/><Relationship Id="rId5" Type="http://schemas.openxmlformats.org/officeDocument/2006/relationships/image" Target="../media/image114.png"/><Relationship Id="rId6" Type="http://schemas.openxmlformats.org/officeDocument/2006/relationships/image" Target="../media/image104.gif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10" Type="http://schemas.openxmlformats.org/officeDocument/2006/relationships/image" Target="../media/image77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3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.png"/><Relationship Id="rId4" Type="http://schemas.openxmlformats.org/officeDocument/2006/relationships/image" Target="../media/image77.png"/><Relationship Id="rId5" Type="http://schemas.openxmlformats.org/officeDocument/2006/relationships/image" Target="../media/image118.png"/><Relationship Id="rId6" Type="http://schemas.openxmlformats.org/officeDocument/2006/relationships/image" Target="../media/image107.png"/><Relationship Id="rId7" Type="http://schemas.openxmlformats.org/officeDocument/2006/relationships/image" Target="../media/image11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3.png"/><Relationship Id="rId4" Type="http://schemas.openxmlformats.org/officeDocument/2006/relationships/image" Target="../media/image77.png"/><Relationship Id="rId5" Type="http://schemas.openxmlformats.org/officeDocument/2006/relationships/image" Target="../media/image118.png"/><Relationship Id="rId6" Type="http://schemas.openxmlformats.org/officeDocument/2006/relationships/image" Target="../media/image107.png"/><Relationship Id="rId7" Type="http://schemas.openxmlformats.org/officeDocument/2006/relationships/image" Target="../media/image126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3.png"/><Relationship Id="rId4" Type="http://schemas.openxmlformats.org/officeDocument/2006/relationships/image" Target="../media/image77.png"/><Relationship Id="rId5" Type="http://schemas.openxmlformats.org/officeDocument/2006/relationships/image" Target="../media/image118.png"/><Relationship Id="rId6" Type="http://schemas.openxmlformats.org/officeDocument/2006/relationships/image" Target="../media/image107.png"/><Relationship Id="rId7" Type="http://schemas.openxmlformats.org/officeDocument/2006/relationships/image" Target="../media/image120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3.png"/><Relationship Id="rId4" Type="http://schemas.openxmlformats.org/officeDocument/2006/relationships/image" Target="../media/image125.jpg"/><Relationship Id="rId9" Type="http://schemas.openxmlformats.org/officeDocument/2006/relationships/image" Target="../media/image119.jpg"/><Relationship Id="rId5" Type="http://schemas.openxmlformats.org/officeDocument/2006/relationships/image" Target="../media/image124.jpg"/><Relationship Id="rId6" Type="http://schemas.openxmlformats.org/officeDocument/2006/relationships/image" Target="../media/image117.jpg"/><Relationship Id="rId7" Type="http://schemas.openxmlformats.org/officeDocument/2006/relationships/image" Target="../media/image122.jpg"/><Relationship Id="rId8" Type="http://schemas.openxmlformats.org/officeDocument/2006/relationships/image" Target="../media/image123.jpg"/><Relationship Id="rId11" Type="http://schemas.openxmlformats.org/officeDocument/2006/relationships/image" Target="../media/image131.jpg"/><Relationship Id="rId10" Type="http://schemas.openxmlformats.org/officeDocument/2006/relationships/image" Target="../media/image127.jpg"/><Relationship Id="rId13" Type="http://schemas.openxmlformats.org/officeDocument/2006/relationships/image" Target="../media/image128.png"/><Relationship Id="rId12" Type="http://schemas.openxmlformats.org/officeDocument/2006/relationships/image" Target="../media/image130.png"/><Relationship Id="rId15" Type="http://schemas.openxmlformats.org/officeDocument/2006/relationships/image" Target="../media/image136.jpg"/><Relationship Id="rId14" Type="http://schemas.openxmlformats.org/officeDocument/2006/relationships/image" Target="../media/image132.png"/><Relationship Id="rId16" Type="http://schemas.openxmlformats.org/officeDocument/2006/relationships/image" Target="../media/image134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3.png"/><Relationship Id="rId4" Type="http://schemas.openxmlformats.org/officeDocument/2006/relationships/image" Target="../media/image125.jpg"/><Relationship Id="rId9" Type="http://schemas.openxmlformats.org/officeDocument/2006/relationships/image" Target="../media/image133.jpg"/><Relationship Id="rId5" Type="http://schemas.openxmlformats.org/officeDocument/2006/relationships/image" Target="../media/image137.jpg"/><Relationship Id="rId6" Type="http://schemas.openxmlformats.org/officeDocument/2006/relationships/image" Target="../media/image117.jpg"/><Relationship Id="rId7" Type="http://schemas.openxmlformats.org/officeDocument/2006/relationships/image" Target="../media/image129.jpg"/><Relationship Id="rId8" Type="http://schemas.openxmlformats.org/officeDocument/2006/relationships/image" Target="../media/image140.jpg"/><Relationship Id="rId11" Type="http://schemas.openxmlformats.org/officeDocument/2006/relationships/image" Target="../media/image138.jpg"/><Relationship Id="rId10" Type="http://schemas.openxmlformats.org/officeDocument/2006/relationships/image" Target="../media/image135.jpg"/><Relationship Id="rId13" Type="http://schemas.openxmlformats.org/officeDocument/2006/relationships/image" Target="../media/image128.png"/><Relationship Id="rId12" Type="http://schemas.openxmlformats.org/officeDocument/2006/relationships/image" Target="../media/image139.png"/><Relationship Id="rId15" Type="http://schemas.openxmlformats.org/officeDocument/2006/relationships/image" Target="../media/image150.jpg"/><Relationship Id="rId14" Type="http://schemas.openxmlformats.org/officeDocument/2006/relationships/image" Target="../media/image132.png"/><Relationship Id="rId16" Type="http://schemas.openxmlformats.org/officeDocument/2006/relationships/image" Target="../media/image157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3.png"/><Relationship Id="rId4" Type="http://schemas.openxmlformats.org/officeDocument/2006/relationships/image" Target="../media/image125.jpg"/><Relationship Id="rId9" Type="http://schemas.openxmlformats.org/officeDocument/2006/relationships/image" Target="../media/image133.jpg"/><Relationship Id="rId5" Type="http://schemas.openxmlformats.org/officeDocument/2006/relationships/image" Target="../media/image137.jpg"/><Relationship Id="rId6" Type="http://schemas.openxmlformats.org/officeDocument/2006/relationships/image" Target="../media/image117.jpg"/><Relationship Id="rId7" Type="http://schemas.openxmlformats.org/officeDocument/2006/relationships/image" Target="../media/image129.jpg"/><Relationship Id="rId8" Type="http://schemas.openxmlformats.org/officeDocument/2006/relationships/image" Target="../media/image140.jpg"/><Relationship Id="rId11" Type="http://schemas.openxmlformats.org/officeDocument/2006/relationships/image" Target="../media/image138.jpg"/><Relationship Id="rId10" Type="http://schemas.openxmlformats.org/officeDocument/2006/relationships/image" Target="../media/image135.jpg"/><Relationship Id="rId13" Type="http://schemas.openxmlformats.org/officeDocument/2006/relationships/image" Target="../media/image128.png"/><Relationship Id="rId12" Type="http://schemas.openxmlformats.org/officeDocument/2006/relationships/image" Target="../media/image139.png"/><Relationship Id="rId15" Type="http://schemas.openxmlformats.org/officeDocument/2006/relationships/image" Target="../media/image150.jpg"/><Relationship Id="rId14" Type="http://schemas.openxmlformats.org/officeDocument/2006/relationships/image" Target="../media/image132.png"/><Relationship Id="rId16" Type="http://schemas.openxmlformats.org/officeDocument/2006/relationships/image" Target="../media/image157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15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3.png"/><Relationship Id="rId4" Type="http://schemas.openxmlformats.org/officeDocument/2006/relationships/image" Target="../media/image141.png"/><Relationship Id="rId5" Type="http://schemas.openxmlformats.org/officeDocument/2006/relationships/image" Target="../media/image145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3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3.png"/><Relationship Id="rId4" Type="http://schemas.openxmlformats.org/officeDocument/2006/relationships/image" Target="../media/image149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3.png"/><Relationship Id="rId4" Type="http://schemas.openxmlformats.org/officeDocument/2006/relationships/image" Target="../media/image144.png"/><Relationship Id="rId5" Type="http://schemas.openxmlformats.org/officeDocument/2006/relationships/image" Target="../media/image142.jp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3.png"/><Relationship Id="rId4" Type="http://schemas.openxmlformats.org/officeDocument/2006/relationships/image" Target="../media/image156.jp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3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3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3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3.png"/><Relationship Id="rId4" Type="http://schemas.openxmlformats.org/officeDocument/2006/relationships/image" Target="../media/image146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3.png"/><Relationship Id="rId4" Type="http://schemas.openxmlformats.org/officeDocument/2006/relationships/image" Target="../media/image147.png"/><Relationship Id="rId5" Type="http://schemas.openxmlformats.org/officeDocument/2006/relationships/image" Target="../media/image15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208384" cy="686721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7"/>
          <p:cNvSpPr/>
          <p:nvPr/>
        </p:nvSpPr>
        <p:spPr>
          <a:xfrm>
            <a:off x="776068" y="435878"/>
            <a:ext cx="7348603" cy="340641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458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458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8" name="Google Shape;138;p27"/>
          <p:cNvSpPr/>
          <p:nvPr/>
        </p:nvSpPr>
        <p:spPr>
          <a:xfrm flipH="1" rot="10800000">
            <a:off x="879542" y="3743481"/>
            <a:ext cx="5152767" cy="45719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37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39356" y="435878"/>
            <a:ext cx="1334336" cy="90112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7"/>
          <p:cNvSpPr/>
          <p:nvPr/>
        </p:nvSpPr>
        <p:spPr>
          <a:xfrm>
            <a:off x="879542" y="3098465"/>
            <a:ext cx="5100114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Introduction To Machine Learning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36"/>
          <p:cNvGrpSpPr/>
          <p:nvPr/>
        </p:nvGrpSpPr>
        <p:grpSpPr>
          <a:xfrm>
            <a:off x="557644" y="0"/>
            <a:ext cx="11634356" cy="1293962"/>
            <a:chOff x="557644" y="1"/>
            <a:chExt cx="11634356" cy="1293962"/>
          </a:xfrm>
        </p:grpSpPr>
        <p:sp>
          <p:nvSpPr>
            <p:cNvPr id="318" name="Google Shape;318;p36"/>
            <p:cNvSpPr txBox="1"/>
            <p:nvPr/>
          </p:nvSpPr>
          <p:spPr>
            <a:xfrm>
              <a:off x="583606" y="486970"/>
              <a:ext cx="9231789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4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319" name="Google Shape;319;p36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320" name="Google Shape;320;p3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1" name="Google Shape;321;p36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2" name="Google Shape;322;p36"/>
          <p:cNvGrpSpPr/>
          <p:nvPr/>
        </p:nvGrpSpPr>
        <p:grpSpPr>
          <a:xfrm>
            <a:off x="0" y="5607439"/>
            <a:ext cx="64770" cy="1257300"/>
            <a:chOff x="1181105" y="4608196"/>
            <a:chExt cx="64770" cy="1257300"/>
          </a:xfrm>
        </p:grpSpPr>
        <p:sp>
          <p:nvSpPr>
            <p:cNvPr id="323" name="Google Shape;323;p36"/>
            <p:cNvSpPr/>
            <p:nvPr/>
          </p:nvSpPr>
          <p:spPr>
            <a:xfrm>
              <a:off x="1181105" y="4608196"/>
              <a:ext cx="64770" cy="289560"/>
            </a:xfrm>
            <a:prstGeom prst="rect">
              <a:avLst/>
            </a:prstGeom>
            <a:solidFill>
              <a:srgbClr val="EB89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4" name="Google Shape;324;p36"/>
            <p:cNvSpPr/>
            <p:nvPr/>
          </p:nvSpPr>
          <p:spPr>
            <a:xfrm>
              <a:off x="1181105" y="4932046"/>
              <a:ext cx="64770" cy="287654"/>
            </a:xfrm>
            <a:prstGeom prst="rect">
              <a:avLst/>
            </a:prstGeom>
            <a:solidFill>
              <a:srgbClr val="DF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5" name="Google Shape;325;p36"/>
            <p:cNvSpPr/>
            <p:nvPr/>
          </p:nvSpPr>
          <p:spPr>
            <a:xfrm>
              <a:off x="1181105" y="5253991"/>
              <a:ext cx="64770" cy="289560"/>
            </a:xfrm>
            <a:prstGeom prst="rect">
              <a:avLst/>
            </a:prstGeom>
            <a:solidFill>
              <a:srgbClr val="54BD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6" name="Google Shape;326;p36"/>
            <p:cNvSpPr/>
            <p:nvPr/>
          </p:nvSpPr>
          <p:spPr>
            <a:xfrm>
              <a:off x="1181105" y="5575936"/>
              <a:ext cx="64770" cy="289560"/>
            </a:xfrm>
            <a:prstGeom prst="rect">
              <a:avLst/>
            </a:prstGeom>
            <a:solidFill>
              <a:srgbClr val="3F8F6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27" name="Google Shape;327;p36"/>
          <p:cNvSpPr/>
          <p:nvPr/>
        </p:nvSpPr>
        <p:spPr>
          <a:xfrm>
            <a:off x="584199" y="487363"/>
            <a:ext cx="9778207" cy="5109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Alternative book recommendations are presented</a:t>
            </a: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606" y="2391549"/>
            <a:ext cx="2503798" cy="2584413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6"/>
          <p:cNvSpPr txBox="1"/>
          <p:nvPr/>
        </p:nvSpPr>
        <p:spPr>
          <a:xfrm>
            <a:off x="4710943" y="5880745"/>
            <a:ext cx="717571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John also gets other book recommendations written by Jeffery Archer from Amazon which widens his options. </a:t>
            </a:r>
            <a:endParaRPr b="1"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56305" y="1480482"/>
            <a:ext cx="6324867" cy="4002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9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p126"/>
          <p:cNvSpPr txBox="1"/>
          <p:nvPr>
            <p:ph type="title"/>
          </p:nvPr>
        </p:nvSpPr>
        <p:spPr>
          <a:xfrm>
            <a:off x="838200" y="18425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>
                <a:latin typeface="Montserrat"/>
                <a:ea typeface="Montserrat"/>
                <a:cs typeface="Montserrat"/>
                <a:sym typeface="Montserrat"/>
              </a:rPr>
              <a:t>Permutation Importance</a:t>
            </a:r>
            <a:endParaRPr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531" name="Google Shape;2531;p126"/>
          <p:cNvGrpSpPr/>
          <p:nvPr/>
        </p:nvGrpSpPr>
        <p:grpSpPr>
          <a:xfrm>
            <a:off x="557644" y="-84900"/>
            <a:ext cx="11634356" cy="1293962"/>
            <a:chOff x="557644" y="1"/>
            <a:chExt cx="11634356" cy="1293962"/>
          </a:xfrm>
        </p:grpSpPr>
        <p:sp>
          <p:nvSpPr>
            <p:cNvPr id="2532" name="Google Shape;2532;p126"/>
            <p:cNvSpPr txBox="1"/>
            <p:nvPr/>
          </p:nvSpPr>
          <p:spPr>
            <a:xfrm>
              <a:off x="5943252" y="281625"/>
              <a:ext cx="18473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t/>
              </a:r>
              <a:endParaRPr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2533" name="Google Shape;2533;p126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2534" name="Google Shape;2534;p12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35" name="Google Shape;2535;p126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937"/>
                  <a:buFont typeface="Calibri"/>
                  <a:buNone/>
                </a:pPr>
                <a:r>
                  <a:t/>
                </a:r>
                <a:endParaRPr sz="937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536" name="Google Shape;2536;p126"/>
          <p:cNvSpPr txBox="1"/>
          <p:nvPr/>
        </p:nvSpPr>
        <p:spPr>
          <a:xfrm>
            <a:off x="769121" y="1444239"/>
            <a:ext cx="1078479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used to identify 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the features which are important to the model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have an impact on the predictions.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7" name="Google Shape;2537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0754" y="2148041"/>
            <a:ext cx="9229725" cy="29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8" name="Google Shape;2538;p126"/>
          <p:cNvSpPr txBox="1"/>
          <p:nvPr/>
        </p:nvSpPr>
        <p:spPr>
          <a:xfrm>
            <a:off x="974221" y="5100791"/>
            <a:ext cx="1009258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 the above data. Our goal is to predict what is the person’s height when the age is 20.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this first we will take the entire data and build a model.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3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" name="Google Shape;2544;p127"/>
          <p:cNvSpPr txBox="1"/>
          <p:nvPr>
            <p:ph type="title"/>
          </p:nvPr>
        </p:nvSpPr>
        <p:spPr>
          <a:xfrm>
            <a:off x="838200" y="18425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>
                <a:latin typeface="Montserrat"/>
                <a:ea typeface="Montserrat"/>
                <a:cs typeface="Montserrat"/>
                <a:sym typeface="Montserrat"/>
              </a:rPr>
              <a:t>How to calculate Permutation Importance?</a:t>
            </a:r>
            <a:endParaRPr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545" name="Google Shape;2545;p127"/>
          <p:cNvGrpSpPr/>
          <p:nvPr/>
        </p:nvGrpSpPr>
        <p:grpSpPr>
          <a:xfrm>
            <a:off x="557644" y="-84900"/>
            <a:ext cx="11634356" cy="1293962"/>
            <a:chOff x="557644" y="1"/>
            <a:chExt cx="11634356" cy="1293962"/>
          </a:xfrm>
        </p:grpSpPr>
        <p:sp>
          <p:nvSpPr>
            <p:cNvPr id="2546" name="Google Shape;2546;p127"/>
            <p:cNvSpPr txBox="1"/>
            <p:nvPr/>
          </p:nvSpPr>
          <p:spPr>
            <a:xfrm>
              <a:off x="5943252" y="281625"/>
              <a:ext cx="18473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t/>
              </a:r>
              <a:endParaRPr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2547" name="Google Shape;2547;p127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2548" name="Google Shape;2548;p12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49" name="Google Shape;2549;p127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937"/>
                  <a:buFont typeface="Calibri"/>
                  <a:buNone/>
                </a:pPr>
                <a:r>
                  <a:t/>
                </a:r>
                <a:endParaRPr sz="937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550" name="Google Shape;2550;p127"/>
          <p:cNvSpPr txBox="1"/>
          <p:nvPr/>
        </p:nvSpPr>
        <p:spPr>
          <a:xfrm>
            <a:off x="838200" y="1375873"/>
            <a:ext cx="107242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building the model we can make certain predictions.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we will randomly reorder a predictor columns and see how it impacts the predictions.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51" name="Google Shape;2551;p1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9804" y="2022204"/>
            <a:ext cx="9191625" cy="2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2" name="Google Shape;2552;p127"/>
          <p:cNvSpPr txBox="1"/>
          <p:nvPr/>
        </p:nvSpPr>
        <p:spPr>
          <a:xfrm>
            <a:off x="838200" y="5042019"/>
            <a:ext cx="101346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Shuffling an importance columns should cause less prediction accuracy and shuffling a low importance column should not have an impact.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128"/>
          <p:cNvSpPr txBox="1"/>
          <p:nvPr>
            <p:ph type="title"/>
          </p:nvPr>
        </p:nvSpPr>
        <p:spPr>
          <a:xfrm>
            <a:off x="838200" y="18425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>
                <a:latin typeface="Montserrat"/>
                <a:ea typeface="Montserrat"/>
                <a:cs typeface="Montserrat"/>
                <a:sym typeface="Montserrat"/>
              </a:rPr>
              <a:t>Eli5 explanations</a:t>
            </a:r>
            <a:endParaRPr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559" name="Google Shape;2559;p128"/>
          <p:cNvGrpSpPr/>
          <p:nvPr/>
        </p:nvGrpSpPr>
        <p:grpSpPr>
          <a:xfrm>
            <a:off x="557644" y="-84900"/>
            <a:ext cx="11634356" cy="1293962"/>
            <a:chOff x="557644" y="1"/>
            <a:chExt cx="11634356" cy="1293962"/>
          </a:xfrm>
        </p:grpSpPr>
        <p:sp>
          <p:nvSpPr>
            <p:cNvPr id="2560" name="Google Shape;2560;p128"/>
            <p:cNvSpPr txBox="1"/>
            <p:nvPr/>
          </p:nvSpPr>
          <p:spPr>
            <a:xfrm>
              <a:off x="5943252" y="281625"/>
              <a:ext cx="18473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t/>
              </a:r>
              <a:endParaRPr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2561" name="Google Shape;2561;p128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2562" name="Google Shape;2562;p12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63" name="Google Shape;2563;p128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937"/>
                  <a:buFont typeface="Calibri"/>
                  <a:buNone/>
                </a:pPr>
                <a:r>
                  <a:t/>
                </a:r>
                <a:endParaRPr sz="937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aphicFrame>
        <p:nvGraphicFramePr>
          <p:cNvPr id="2564" name="Google Shape;2564;p128"/>
          <p:cNvGraphicFramePr/>
          <p:nvPr/>
        </p:nvGraphicFramePr>
        <p:xfrm>
          <a:off x="662471" y="1904214"/>
          <a:ext cx="3000000" cy="3000000"/>
        </p:xfrm>
        <a:graphic>
          <a:graphicData uri="http://schemas.openxmlformats.org/drawingml/2006/table">
            <a:tbl>
              <a:tblPr bandRow="1" firstRow="1">
                <a:gradFill>
                  <a:gsLst>
                    <a:gs pos="0">
                      <a:srgbClr val="B4D4A5"/>
                    </a:gs>
                    <a:gs pos="50000">
                      <a:srgbClr val="A8CD97"/>
                    </a:gs>
                    <a:gs pos="100000">
                      <a:srgbClr val="9BC985"/>
                    </a:gs>
                  </a:gsLst>
                  <a:lin ang="5400000" scaled="0"/>
                </a:gradFill>
                <a:tableStyleId>{60AE6658-E306-4D28-A666-341DCD106990}</a:tableStyleId>
              </a:tblPr>
              <a:tblGrid>
                <a:gridCol w="4064000"/>
                <a:gridCol w="40640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Weight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Features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0.0750 ± 0.1159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Height at age 10</a:t>
                      </a:r>
                      <a:r>
                        <a:rPr lang="en-US" sz="1800"/>
                        <a:t> (cm)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0.0035 ± 0.0729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Socks owned at age 10</a:t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565" name="Google Shape;2565;p128"/>
          <p:cNvSpPr txBox="1"/>
          <p:nvPr/>
        </p:nvSpPr>
        <p:spPr>
          <a:xfrm>
            <a:off x="960887" y="4427162"/>
            <a:ext cx="929782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numeric value in the weights column explains how much the output varies due to shuffling of the corresponding feature.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66" name="Google Shape;2566;p128"/>
          <p:cNvCxnSpPr/>
          <p:nvPr/>
        </p:nvCxnSpPr>
        <p:spPr>
          <a:xfrm>
            <a:off x="9096471" y="1961139"/>
            <a:ext cx="18853" cy="112179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567" name="Google Shape;2567;p128"/>
          <p:cNvSpPr/>
          <p:nvPr/>
        </p:nvSpPr>
        <p:spPr>
          <a:xfrm>
            <a:off x="9256726" y="1891802"/>
            <a:ext cx="2658359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features in the top rows are the most important and their importance decreases as we go down the rows.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129"/>
          <p:cNvGrpSpPr/>
          <p:nvPr/>
        </p:nvGrpSpPr>
        <p:grpSpPr>
          <a:xfrm>
            <a:off x="557644" y="184561"/>
            <a:ext cx="11634356" cy="1293962"/>
            <a:chOff x="557644" y="1"/>
            <a:chExt cx="11634356" cy="1293962"/>
          </a:xfrm>
        </p:grpSpPr>
        <p:grpSp>
          <p:nvGrpSpPr>
            <p:cNvPr id="2574" name="Google Shape;2574;p129"/>
            <p:cNvGrpSpPr/>
            <p:nvPr/>
          </p:nvGrpSpPr>
          <p:grpSpPr>
            <a:xfrm>
              <a:off x="3179913" y="281625"/>
              <a:ext cx="5325035" cy="853515"/>
              <a:chOff x="3205793" y="21796"/>
              <a:chExt cx="5325035" cy="853515"/>
            </a:xfrm>
          </p:grpSpPr>
          <p:sp>
            <p:nvSpPr>
              <p:cNvPr id="2575" name="Google Shape;2575;p129"/>
              <p:cNvSpPr txBox="1"/>
              <p:nvPr/>
            </p:nvSpPr>
            <p:spPr>
              <a:xfrm>
                <a:off x="3205793" y="352091"/>
                <a:ext cx="532503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44546A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576" name="Google Shape;2576;p129"/>
              <p:cNvSpPr txBox="1"/>
              <p:nvPr/>
            </p:nvSpPr>
            <p:spPr>
              <a:xfrm>
                <a:off x="5969132" y="21796"/>
                <a:ext cx="184731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grpSp>
          <p:nvGrpSpPr>
            <p:cNvPr id="2577" name="Google Shape;2577;p129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2578" name="Google Shape;2578;p12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79" name="Google Shape;2579;p129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580" name="Google Shape;2580;p129"/>
          <p:cNvSpPr/>
          <p:nvPr/>
        </p:nvSpPr>
        <p:spPr>
          <a:xfrm>
            <a:off x="1028545" y="1365439"/>
            <a:ext cx="5099438" cy="528622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0"/>
                </a:moveTo>
                <a:close/>
                <a:lnTo>
                  <a:pt x="-10000" y="120000"/>
                </a:lnTo>
              </a:path>
              <a:path extrusionOk="0" fill="none" h="120000" w="120000">
                <a:moveTo>
                  <a:pt x="-10000" y="22500"/>
                </a:moveTo>
                <a:lnTo>
                  <a:pt x="-46000" y="135000"/>
                </a:lnTo>
              </a:path>
            </a:pathLst>
          </a:cu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-127000" lvl="1" marL="11430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Emergence of Machine Learning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1" marL="114300" marR="0" rtl="0" algn="l">
              <a:lnSpc>
                <a:spcPct val="7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Machine Learning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1" marL="114300" marR="0" rtl="0" algn="l">
              <a:lnSpc>
                <a:spcPct val="7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Types of Machine Learning 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1" marL="114300" marR="0" rtl="0" algn="l">
              <a:lnSpc>
                <a:spcPct val="7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Evaluation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1" marL="114300" marR="0" rtl="0" algn="l">
              <a:lnSpc>
                <a:spcPct val="7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Explainability 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1" name="Google Shape;2581;p129"/>
          <p:cNvSpPr/>
          <p:nvPr/>
        </p:nvSpPr>
        <p:spPr>
          <a:xfrm>
            <a:off x="6068005" y="2255520"/>
            <a:ext cx="5847080" cy="31073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0"/>
                </a:moveTo>
                <a:close/>
                <a:lnTo>
                  <a:pt x="-10000" y="120000"/>
                </a:lnTo>
              </a:path>
              <a:path extrusionOk="0" fill="none" h="120000" w="120000">
                <a:moveTo>
                  <a:pt x="-10000" y="22500"/>
                </a:moveTo>
                <a:lnTo>
                  <a:pt x="-46000" y="135000"/>
                </a:lnTo>
              </a:path>
            </a:pathLst>
          </a:cu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-114300" lvl="1" marL="11430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we need to explain models?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1" marL="114300" marR="0" rtl="0" algn="l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ELI5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1" marL="114300" marR="0" rtl="0" algn="l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1" marL="114300" marR="0" rtl="0" algn="l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SHAP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130"/>
          <p:cNvSpPr txBox="1"/>
          <p:nvPr>
            <p:ph type="title"/>
          </p:nvPr>
        </p:nvSpPr>
        <p:spPr>
          <a:xfrm>
            <a:off x="838200" y="18425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>
                <a:latin typeface="Montserrat"/>
                <a:ea typeface="Montserrat"/>
                <a:cs typeface="Montserrat"/>
                <a:sym typeface="Montserrat"/>
              </a:rPr>
              <a:t>What is LIME</a:t>
            </a:r>
            <a:endParaRPr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588" name="Google Shape;2588;p130"/>
          <p:cNvGrpSpPr/>
          <p:nvPr/>
        </p:nvGrpSpPr>
        <p:grpSpPr>
          <a:xfrm>
            <a:off x="557644" y="-84900"/>
            <a:ext cx="11634356" cy="1293962"/>
            <a:chOff x="557644" y="1"/>
            <a:chExt cx="11634356" cy="1293962"/>
          </a:xfrm>
        </p:grpSpPr>
        <p:sp>
          <p:nvSpPr>
            <p:cNvPr id="2589" name="Google Shape;2589;p130"/>
            <p:cNvSpPr txBox="1"/>
            <p:nvPr/>
          </p:nvSpPr>
          <p:spPr>
            <a:xfrm>
              <a:off x="5943252" y="281625"/>
              <a:ext cx="18473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t/>
              </a:r>
              <a:endParaRPr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2590" name="Google Shape;2590;p130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2591" name="Google Shape;2591;p13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92" name="Google Shape;2592;p130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937"/>
                  <a:buFont typeface="Calibri"/>
                  <a:buNone/>
                </a:pPr>
                <a:r>
                  <a:t/>
                </a:r>
                <a:endParaRPr sz="937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593" name="Google Shape;2593;p130"/>
          <p:cNvSpPr txBox="1"/>
          <p:nvPr/>
        </p:nvSpPr>
        <p:spPr>
          <a:xfrm>
            <a:off x="564022" y="2060669"/>
            <a:ext cx="2230452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 sz="60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4" name="Google Shape;2594;p130"/>
          <p:cNvSpPr txBox="1"/>
          <p:nvPr/>
        </p:nvSpPr>
        <p:spPr>
          <a:xfrm>
            <a:off x="1991170" y="2383349"/>
            <a:ext cx="170915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OCAL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5" name="Google Shape;2595;p130"/>
          <p:cNvSpPr txBox="1"/>
          <p:nvPr/>
        </p:nvSpPr>
        <p:spPr>
          <a:xfrm>
            <a:off x="1991169" y="3304870"/>
            <a:ext cx="245264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NTERPRETABLE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6" name="Google Shape;2596;p130"/>
          <p:cNvSpPr txBox="1"/>
          <p:nvPr/>
        </p:nvSpPr>
        <p:spPr>
          <a:xfrm>
            <a:off x="2021080" y="4239854"/>
            <a:ext cx="280729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ODEL-AGNOSTIC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7" name="Google Shape;2597;p130"/>
          <p:cNvSpPr txBox="1"/>
          <p:nvPr/>
        </p:nvSpPr>
        <p:spPr>
          <a:xfrm>
            <a:off x="1991169" y="5113383"/>
            <a:ext cx="280729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XPLANATIONS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8" name="Google Shape;2598;p130"/>
          <p:cNvSpPr txBox="1"/>
          <p:nvPr/>
        </p:nvSpPr>
        <p:spPr>
          <a:xfrm>
            <a:off x="6096000" y="3426863"/>
            <a:ext cx="525566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Lime treats any model as a black box and provide explanations which can be easily understood.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3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p131"/>
          <p:cNvSpPr txBox="1"/>
          <p:nvPr>
            <p:ph type="title"/>
          </p:nvPr>
        </p:nvSpPr>
        <p:spPr>
          <a:xfrm>
            <a:off x="838200" y="18425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>
                <a:latin typeface="Montserrat"/>
                <a:ea typeface="Montserrat"/>
                <a:cs typeface="Montserrat"/>
                <a:sym typeface="Montserrat"/>
              </a:rPr>
              <a:t>How does LIME works</a:t>
            </a:r>
            <a:endParaRPr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605" name="Google Shape;2605;p131"/>
          <p:cNvGrpSpPr/>
          <p:nvPr/>
        </p:nvGrpSpPr>
        <p:grpSpPr>
          <a:xfrm>
            <a:off x="557644" y="-84900"/>
            <a:ext cx="11634356" cy="1293962"/>
            <a:chOff x="557644" y="1"/>
            <a:chExt cx="11634356" cy="1293962"/>
          </a:xfrm>
        </p:grpSpPr>
        <p:sp>
          <p:nvSpPr>
            <p:cNvPr id="2606" name="Google Shape;2606;p131"/>
            <p:cNvSpPr txBox="1"/>
            <p:nvPr/>
          </p:nvSpPr>
          <p:spPr>
            <a:xfrm>
              <a:off x="5943252" y="281625"/>
              <a:ext cx="18473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t/>
              </a:r>
              <a:endParaRPr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2607" name="Google Shape;2607;p131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2608" name="Google Shape;2608;p13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09" name="Google Shape;2609;p131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937"/>
                  <a:buFont typeface="Calibri"/>
                  <a:buNone/>
                </a:pPr>
                <a:r>
                  <a:t/>
                </a:r>
                <a:endParaRPr sz="937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descr="https://cdn-images-1.medium.com/max/1000/0*42-YCqzaLu4NQpIE.jpg" id="2610" name="Google Shape;2610;p1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3117" y="2781611"/>
            <a:ext cx="9525000" cy="225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5" name="Shape 2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6" name="Google Shape;2616;p132"/>
          <p:cNvSpPr txBox="1"/>
          <p:nvPr>
            <p:ph type="title"/>
          </p:nvPr>
        </p:nvSpPr>
        <p:spPr>
          <a:xfrm>
            <a:off x="838200" y="18425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>
                <a:latin typeface="Montserrat"/>
                <a:ea typeface="Montserrat"/>
                <a:cs typeface="Montserrat"/>
                <a:sym typeface="Montserrat"/>
              </a:rPr>
              <a:t>What do you mean by Local?</a:t>
            </a:r>
            <a:endParaRPr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617" name="Google Shape;2617;p132"/>
          <p:cNvGrpSpPr/>
          <p:nvPr/>
        </p:nvGrpSpPr>
        <p:grpSpPr>
          <a:xfrm>
            <a:off x="557644" y="-84900"/>
            <a:ext cx="11634356" cy="1293962"/>
            <a:chOff x="557644" y="1"/>
            <a:chExt cx="11634356" cy="1293962"/>
          </a:xfrm>
        </p:grpSpPr>
        <p:sp>
          <p:nvSpPr>
            <p:cNvPr id="2618" name="Google Shape;2618;p132"/>
            <p:cNvSpPr txBox="1"/>
            <p:nvPr/>
          </p:nvSpPr>
          <p:spPr>
            <a:xfrm>
              <a:off x="5943252" y="281625"/>
              <a:ext cx="18473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t/>
              </a:r>
              <a:endParaRPr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2619" name="Google Shape;2619;p132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2620" name="Google Shape;2620;p13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21" name="Google Shape;2621;p132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937"/>
                  <a:buFont typeface="Calibri"/>
                  <a:buNone/>
                </a:pPr>
                <a:r>
                  <a:t/>
                </a:r>
                <a:endParaRPr sz="937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descr="https://cdn-images-1.medium.com/max/1000/1*dZsU2fe84gMYb3pierxI-Q.png" id="2622" name="Google Shape;2622;p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8521" y="2244908"/>
            <a:ext cx="3019425" cy="17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2623" name="Google Shape;2623;p132"/>
          <p:cNvSpPr txBox="1"/>
          <p:nvPr/>
        </p:nvSpPr>
        <p:spPr>
          <a:xfrm>
            <a:off x="1034041" y="1209062"/>
            <a:ext cx="932836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this dataset we are trying to determine whether a mushroom is edible or not.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blue region is one class(edible) and the orange is another(inedible).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4" name="Google Shape;2624;p132"/>
          <p:cNvSpPr txBox="1"/>
          <p:nvPr/>
        </p:nvSpPr>
        <p:spPr>
          <a:xfrm>
            <a:off x="4666004" y="2162086"/>
            <a:ext cx="592223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will try to understand the prediction in the red bold cross.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5" name="Google Shape;2625;p132"/>
          <p:cNvSpPr txBox="1"/>
          <p:nvPr/>
        </p:nvSpPr>
        <p:spPr>
          <a:xfrm>
            <a:off x="4768553" y="3358497"/>
            <a:ext cx="6067514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1: LIME will randomly sample instances that are in proximity of the prediction point.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2: Build a simple model(like decision tree or logistic regression) which will explain the predictions locally but not globally.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6" name="Google Shape;2626;p132"/>
          <p:cNvSpPr txBox="1"/>
          <p:nvPr/>
        </p:nvSpPr>
        <p:spPr>
          <a:xfrm>
            <a:off x="1429433" y="5478238"/>
            <a:ext cx="92123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dashed line separates the two classes locally in the sample which can be easily explained.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2" name="Google Shape;2632;p133"/>
          <p:cNvSpPr txBox="1"/>
          <p:nvPr>
            <p:ph type="title"/>
          </p:nvPr>
        </p:nvSpPr>
        <p:spPr>
          <a:xfrm>
            <a:off x="838200" y="18425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>
                <a:latin typeface="Montserrat"/>
                <a:ea typeface="Montserrat"/>
                <a:cs typeface="Montserrat"/>
                <a:sym typeface="Montserrat"/>
              </a:rPr>
              <a:t>Model Agnostic Explanations</a:t>
            </a:r>
            <a:endParaRPr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633" name="Google Shape;2633;p133"/>
          <p:cNvGrpSpPr/>
          <p:nvPr/>
        </p:nvGrpSpPr>
        <p:grpSpPr>
          <a:xfrm>
            <a:off x="557644" y="-84900"/>
            <a:ext cx="11634356" cy="1293962"/>
            <a:chOff x="557644" y="1"/>
            <a:chExt cx="11634356" cy="1293962"/>
          </a:xfrm>
        </p:grpSpPr>
        <p:sp>
          <p:nvSpPr>
            <p:cNvPr id="2634" name="Google Shape;2634;p133"/>
            <p:cNvSpPr txBox="1"/>
            <p:nvPr/>
          </p:nvSpPr>
          <p:spPr>
            <a:xfrm>
              <a:off x="5943252" y="281625"/>
              <a:ext cx="18473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t/>
              </a:r>
              <a:endParaRPr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2635" name="Google Shape;2635;p133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2636" name="Google Shape;2636;p13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37" name="Google Shape;2637;p133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937"/>
                  <a:buFont typeface="Calibri"/>
                  <a:buNone/>
                </a:pPr>
                <a:r>
                  <a:t/>
                </a:r>
                <a:endParaRPr sz="937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638" name="Google Shape;2638;p1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6840" y="1701675"/>
            <a:ext cx="3441057" cy="20413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neural networks" id="2639" name="Google Shape;2639;p1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59724" y="1701674"/>
            <a:ext cx="3292238" cy="2041188"/>
          </a:xfrm>
          <a:prstGeom prst="rect">
            <a:avLst/>
          </a:prstGeom>
          <a:noFill/>
          <a:ln>
            <a:noFill/>
          </a:ln>
        </p:spPr>
      </p:pic>
      <p:sp>
        <p:nvSpPr>
          <p:cNvPr id="2640" name="Google Shape;2640;p133"/>
          <p:cNvSpPr txBox="1"/>
          <p:nvPr/>
        </p:nvSpPr>
        <p:spPr>
          <a:xfrm>
            <a:off x="1363702" y="4683096"/>
            <a:ext cx="95285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LIME can provide explanations of any type of model like decision tree, Xgboost and neural networks.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5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p134"/>
          <p:cNvSpPr txBox="1"/>
          <p:nvPr>
            <p:ph type="title"/>
          </p:nvPr>
        </p:nvSpPr>
        <p:spPr>
          <a:xfrm>
            <a:off x="838200" y="18425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>
                <a:latin typeface="Montserrat"/>
                <a:ea typeface="Montserrat"/>
                <a:cs typeface="Montserrat"/>
                <a:sym typeface="Montserrat"/>
              </a:rPr>
              <a:t>Types of Explanations with LIME</a:t>
            </a:r>
            <a:endParaRPr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647" name="Google Shape;2647;p134"/>
          <p:cNvGrpSpPr/>
          <p:nvPr/>
        </p:nvGrpSpPr>
        <p:grpSpPr>
          <a:xfrm>
            <a:off x="557644" y="-84900"/>
            <a:ext cx="11634356" cy="1293962"/>
            <a:chOff x="557644" y="1"/>
            <a:chExt cx="11634356" cy="1293962"/>
          </a:xfrm>
        </p:grpSpPr>
        <p:sp>
          <p:nvSpPr>
            <p:cNvPr id="2648" name="Google Shape;2648;p134"/>
            <p:cNvSpPr txBox="1"/>
            <p:nvPr/>
          </p:nvSpPr>
          <p:spPr>
            <a:xfrm>
              <a:off x="5943252" y="281625"/>
              <a:ext cx="18473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t/>
              </a:r>
              <a:endParaRPr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2649" name="Google Shape;2649;p134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2650" name="Google Shape;2650;p13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51" name="Google Shape;2651;p134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937"/>
                  <a:buFont typeface="Calibri"/>
                  <a:buNone/>
                </a:pPr>
                <a:r>
                  <a:t/>
                </a:r>
                <a:endParaRPr sz="937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652" name="Google Shape;2652;p134"/>
          <p:cNvSpPr txBox="1"/>
          <p:nvPr/>
        </p:nvSpPr>
        <p:spPr>
          <a:xfrm>
            <a:off x="769121" y="1666430"/>
            <a:ext cx="977638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3 types of explainers in LIME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LIME Text Explainer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LIME Image Explainer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LIME Tabular Explainer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woclass" id="2653" name="Google Shape;2653;p1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65662" y="3582985"/>
            <a:ext cx="6660676" cy="1929537"/>
          </a:xfrm>
          <a:prstGeom prst="rect">
            <a:avLst/>
          </a:prstGeom>
          <a:noFill/>
          <a:ln>
            <a:noFill/>
          </a:ln>
        </p:spPr>
      </p:pic>
      <p:sp>
        <p:nvSpPr>
          <p:cNvPr id="2654" name="Google Shape;2654;p134"/>
          <p:cNvSpPr txBox="1"/>
          <p:nvPr/>
        </p:nvSpPr>
        <p:spPr>
          <a:xfrm>
            <a:off x="4737220" y="5525340"/>
            <a:ext cx="436483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LIME Text Explainer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135"/>
          <p:cNvSpPr txBox="1"/>
          <p:nvPr>
            <p:ph type="title"/>
          </p:nvPr>
        </p:nvSpPr>
        <p:spPr>
          <a:xfrm>
            <a:off x="838200" y="18425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>
                <a:latin typeface="Montserrat"/>
                <a:ea typeface="Montserrat"/>
                <a:cs typeface="Montserrat"/>
                <a:sym typeface="Montserrat"/>
              </a:rPr>
              <a:t>LIME Image Explainations</a:t>
            </a:r>
            <a:endParaRPr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661" name="Google Shape;2661;p135"/>
          <p:cNvGrpSpPr/>
          <p:nvPr/>
        </p:nvGrpSpPr>
        <p:grpSpPr>
          <a:xfrm>
            <a:off x="557644" y="-84900"/>
            <a:ext cx="11634356" cy="1293962"/>
            <a:chOff x="557644" y="1"/>
            <a:chExt cx="11634356" cy="1293962"/>
          </a:xfrm>
        </p:grpSpPr>
        <p:sp>
          <p:nvSpPr>
            <p:cNvPr id="2662" name="Google Shape;2662;p135"/>
            <p:cNvSpPr txBox="1"/>
            <p:nvPr/>
          </p:nvSpPr>
          <p:spPr>
            <a:xfrm>
              <a:off x="5943252" y="281625"/>
              <a:ext cx="18473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t/>
              </a:r>
              <a:endParaRPr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2663" name="Google Shape;2663;p135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2664" name="Google Shape;2664;p13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65" name="Google Shape;2665;p135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937"/>
                  <a:buFont typeface="Calibri"/>
                  <a:buNone/>
                </a:pPr>
                <a:r>
                  <a:t/>
                </a:r>
                <a:endParaRPr sz="937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666" name="Google Shape;2666;p135"/>
          <p:cNvSpPr txBox="1"/>
          <p:nvPr/>
        </p:nvSpPr>
        <p:spPr>
          <a:xfrm>
            <a:off x="9144000" y="3289019"/>
            <a:ext cx="277108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LIME creates superpixels to aid in image recognition.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7" name="Google Shape;2667;p1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1778977"/>
            <a:ext cx="7547065" cy="359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p37"/>
          <p:cNvGrpSpPr/>
          <p:nvPr/>
        </p:nvGrpSpPr>
        <p:grpSpPr>
          <a:xfrm>
            <a:off x="557644" y="0"/>
            <a:ext cx="11634356" cy="1293962"/>
            <a:chOff x="557644" y="1"/>
            <a:chExt cx="11634356" cy="1293962"/>
          </a:xfrm>
        </p:grpSpPr>
        <p:sp>
          <p:nvSpPr>
            <p:cNvPr id="337" name="Google Shape;337;p37"/>
            <p:cNvSpPr txBox="1"/>
            <p:nvPr/>
          </p:nvSpPr>
          <p:spPr>
            <a:xfrm>
              <a:off x="583606" y="486970"/>
              <a:ext cx="9231789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4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338" name="Google Shape;338;p37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339" name="Google Shape;339;p3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0" name="Google Shape;340;p37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41" name="Google Shape;341;p37"/>
          <p:cNvGrpSpPr/>
          <p:nvPr/>
        </p:nvGrpSpPr>
        <p:grpSpPr>
          <a:xfrm>
            <a:off x="0" y="5607439"/>
            <a:ext cx="64770" cy="1257300"/>
            <a:chOff x="1181105" y="4608196"/>
            <a:chExt cx="64770" cy="1257300"/>
          </a:xfrm>
        </p:grpSpPr>
        <p:sp>
          <p:nvSpPr>
            <p:cNvPr id="342" name="Google Shape;342;p37"/>
            <p:cNvSpPr/>
            <p:nvPr/>
          </p:nvSpPr>
          <p:spPr>
            <a:xfrm>
              <a:off x="1181105" y="4608196"/>
              <a:ext cx="64770" cy="289560"/>
            </a:xfrm>
            <a:prstGeom prst="rect">
              <a:avLst/>
            </a:prstGeom>
            <a:solidFill>
              <a:srgbClr val="EB89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3" name="Google Shape;343;p37"/>
            <p:cNvSpPr/>
            <p:nvPr/>
          </p:nvSpPr>
          <p:spPr>
            <a:xfrm>
              <a:off x="1181105" y="4932046"/>
              <a:ext cx="64770" cy="287654"/>
            </a:xfrm>
            <a:prstGeom prst="rect">
              <a:avLst/>
            </a:prstGeom>
            <a:solidFill>
              <a:srgbClr val="DF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4" name="Google Shape;344;p37"/>
            <p:cNvSpPr/>
            <p:nvPr/>
          </p:nvSpPr>
          <p:spPr>
            <a:xfrm>
              <a:off x="1181105" y="5253991"/>
              <a:ext cx="64770" cy="289560"/>
            </a:xfrm>
            <a:prstGeom prst="rect">
              <a:avLst/>
            </a:prstGeom>
            <a:solidFill>
              <a:srgbClr val="54BD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5" name="Google Shape;345;p37"/>
            <p:cNvSpPr/>
            <p:nvPr/>
          </p:nvSpPr>
          <p:spPr>
            <a:xfrm>
              <a:off x="1181105" y="5575936"/>
              <a:ext cx="64770" cy="289560"/>
            </a:xfrm>
            <a:prstGeom prst="rect">
              <a:avLst/>
            </a:prstGeom>
            <a:solidFill>
              <a:srgbClr val="3F8F6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46" name="Google Shape;346;p37"/>
          <p:cNvSpPr/>
          <p:nvPr/>
        </p:nvSpPr>
        <p:spPr>
          <a:xfrm>
            <a:off x="584199" y="487363"/>
            <a:ext cx="9778207" cy="5109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Check email to track delivery</a:t>
            </a: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2374" y="1926648"/>
            <a:ext cx="3553560" cy="44019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ulb symbol" id="348" name="Google Shape;348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0472" y="1360742"/>
            <a:ext cx="955113" cy="100833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7"/>
          <p:cNvSpPr/>
          <p:nvPr/>
        </p:nvSpPr>
        <p:spPr>
          <a:xfrm>
            <a:off x="2673800" y="2094056"/>
            <a:ext cx="4494509" cy="1813301"/>
          </a:xfrm>
          <a:prstGeom prst="cloud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John purchases the book and wants to now track delivery.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result for gmail clipart" id="350" name="Google Shape;350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96041" y="1485635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7"/>
          <p:cNvSpPr txBox="1"/>
          <p:nvPr/>
        </p:nvSpPr>
        <p:spPr>
          <a:xfrm>
            <a:off x="7563173" y="4251773"/>
            <a:ext cx="435191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Gmail detects Amazon is a trusted source and filters email into inbox (does not categorize it as spam) 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2" name="Shape 2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3" name="Google Shape;2673;p136"/>
          <p:cNvSpPr txBox="1"/>
          <p:nvPr>
            <p:ph type="title"/>
          </p:nvPr>
        </p:nvSpPr>
        <p:spPr>
          <a:xfrm>
            <a:off x="838200" y="18425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>
                <a:latin typeface="Montserrat"/>
                <a:ea typeface="Montserrat"/>
                <a:cs typeface="Montserrat"/>
                <a:sym typeface="Montserrat"/>
              </a:rPr>
              <a:t>LIME Tabular Explainations</a:t>
            </a:r>
            <a:endParaRPr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674" name="Google Shape;2674;p136"/>
          <p:cNvGrpSpPr/>
          <p:nvPr/>
        </p:nvGrpSpPr>
        <p:grpSpPr>
          <a:xfrm>
            <a:off x="557644" y="-84900"/>
            <a:ext cx="11634356" cy="1293962"/>
            <a:chOff x="557644" y="1"/>
            <a:chExt cx="11634356" cy="1293962"/>
          </a:xfrm>
        </p:grpSpPr>
        <p:sp>
          <p:nvSpPr>
            <p:cNvPr id="2675" name="Google Shape;2675;p136"/>
            <p:cNvSpPr txBox="1"/>
            <p:nvPr/>
          </p:nvSpPr>
          <p:spPr>
            <a:xfrm>
              <a:off x="5943252" y="281625"/>
              <a:ext cx="18473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t/>
              </a:r>
              <a:endParaRPr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2676" name="Google Shape;2676;p136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2677" name="Google Shape;2677;p13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78" name="Google Shape;2678;p136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937"/>
                  <a:buFont typeface="Calibri"/>
                  <a:buNone/>
                </a:pPr>
                <a:r>
                  <a:t/>
                </a:r>
                <a:endParaRPr sz="937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descr="https://cdn-images-1.medium.com/max/1000/0*y6DD7Z9K6tDdFqZy.png" id="2679" name="Google Shape;2679;p1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2644959"/>
            <a:ext cx="9525000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0" name="Google Shape;2680;p136"/>
          <p:cNvSpPr txBox="1"/>
          <p:nvPr/>
        </p:nvSpPr>
        <p:spPr>
          <a:xfrm>
            <a:off x="1034041" y="5155971"/>
            <a:ext cx="888762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output of LIME is a list of explanations which tells the contribution of each feature on the data sample.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helps us understand which feature changes will have most impact on the prediction.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1" name="Google Shape;2681;p136"/>
          <p:cNvSpPr txBox="1"/>
          <p:nvPr/>
        </p:nvSpPr>
        <p:spPr>
          <a:xfrm>
            <a:off x="838200" y="1310326"/>
            <a:ext cx="97481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 is the LIME explanation of a model built on mushroom dataset.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6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7" name="Google Shape;2687;p137"/>
          <p:cNvGrpSpPr/>
          <p:nvPr/>
        </p:nvGrpSpPr>
        <p:grpSpPr>
          <a:xfrm>
            <a:off x="557644" y="184561"/>
            <a:ext cx="11634356" cy="1293962"/>
            <a:chOff x="557644" y="1"/>
            <a:chExt cx="11634356" cy="1293962"/>
          </a:xfrm>
        </p:grpSpPr>
        <p:grpSp>
          <p:nvGrpSpPr>
            <p:cNvPr id="2688" name="Google Shape;2688;p137"/>
            <p:cNvGrpSpPr/>
            <p:nvPr/>
          </p:nvGrpSpPr>
          <p:grpSpPr>
            <a:xfrm>
              <a:off x="3179913" y="281625"/>
              <a:ext cx="5325035" cy="853515"/>
              <a:chOff x="3205793" y="21796"/>
              <a:chExt cx="5325035" cy="853515"/>
            </a:xfrm>
          </p:grpSpPr>
          <p:sp>
            <p:nvSpPr>
              <p:cNvPr id="2689" name="Google Shape;2689;p137"/>
              <p:cNvSpPr txBox="1"/>
              <p:nvPr/>
            </p:nvSpPr>
            <p:spPr>
              <a:xfrm>
                <a:off x="3205793" y="352091"/>
                <a:ext cx="532503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44546A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690" name="Google Shape;2690;p137"/>
              <p:cNvSpPr txBox="1"/>
              <p:nvPr/>
            </p:nvSpPr>
            <p:spPr>
              <a:xfrm>
                <a:off x="5969132" y="21796"/>
                <a:ext cx="184731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grpSp>
          <p:nvGrpSpPr>
            <p:cNvPr id="2691" name="Google Shape;2691;p137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2692" name="Google Shape;2692;p13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93" name="Google Shape;2693;p137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694" name="Google Shape;2694;p137"/>
          <p:cNvSpPr/>
          <p:nvPr/>
        </p:nvSpPr>
        <p:spPr>
          <a:xfrm>
            <a:off x="1028545" y="1365439"/>
            <a:ext cx="5099438" cy="528622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0"/>
                </a:moveTo>
                <a:close/>
                <a:lnTo>
                  <a:pt x="-10000" y="120000"/>
                </a:lnTo>
              </a:path>
              <a:path extrusionOk="0" fill="none" h="120000" w="120000">
                <a:moveTo>
                  <a:pt x="-10000" y="22500"/>
                </a:moveTo>
                <a:lnTo>
                  <a:pt x="-46000" y="135000"/>
                </a:lnTo>
              </a:path>
            </a:pathLst>
          </a:cu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-127000" lvl="1" marL="11430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Emergence of Machine Learning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1" marL="114300" marR="0" rtl="0" algn="l">
              <a:lnSpc>
                <a:spcPct val="7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Machine Learning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1" marL="114300" marR="0" rtl="0" algn="l">
              <a:lnSpc>
                <a:spcPct val="7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Types of Machine Learning 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1" marL="114300" marR="0" rtl="0" algn="l">
              <a:lnSpc>
                <a:spcPct val="7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Evaluation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1" marL="114300" marR="0" rtl="0" algn="l">
              <a:lnSpc>
                <a:spcPct val="7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Explainability 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5" name="Google Shape;2695;p137"/>
          <p:cNvSpPr/>
          <p:nvPr/>
        </p:nvSpPr>
        <p:spPr>
          <a:xfrm>
            <a:off x="6068005" y="2255520"/>
            <a:ext cx="5847080" cy="31073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0"/>
                </a:moveTo>
                <a:close/>
                <a:lnTo>
                  <a:pt x="-10000" y="120000"/>
                </a:lnTo>
              </a:path>
              <a:path extrusionOk="0" fill="none" h="120000" w="120000">
                <a:moveTo>
                  <a:pt x="-10000" y="22500"/>
                </a:moveTo>
                <a:lnTo>
                  <a:pt x="-46000" y="135000"/>
                </a:lnTo>
              </a:path>
            </a:pathLst>
          </a:cu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-114300" lvl="1" marL="11430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we need to explain models?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1" marL="114300" marR="0" rtl="0" algn="l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ELI5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1" marL="114300" marR="0" rtl="0" algn="l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1" marL="114300" marR="0" rtl="0" algn="l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SHAP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138"/>
          <p:cNvSpPr txBox="1"/>
          <p:nvPr>
            <p:ph type="title"/>
          </p:nvPr>
        </p:nvSpPr>
        <p:spPr>
          <a:xfrm>
            <a:off x="838200" y="18425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>
                <a:latin typeface="Montserrat"/>
                <a:ea typeface="Montserrat"/>
                <a:cs typeface="Montserrat"/>
                <a:sym typeface="Montserrat"/>
              </a:rPr>
              <a:t>Machine Learning models without explanations</a:t>
            </a:r>
            <a:endParaRPr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702" name="Google Shape;2702;p138"/>
          <p:cNvGrpSpPr/>
          <p:nvPr/>
        </p:nvGrpSpPr>
        <p:grpSpPr>
          <a:xfrm>
            <a:off x="557644" y="-84900"/>
            <a:ext cx="11634356" cy="1293962"/>
            <a:chOff x="557644" y="1"/>
            <a:chExt cx="11634356" cy="1293962"/>
          </a:xfrm>
        </p:grpSpPr>
        <p:sp>
          <p:nvSpPr>
            <p:cNvPr id="2703" name="Google Shape;2703;p138"/>
            <p:cNvSpPr txBox="1"/>
            <p:nvPr/>
          </p:nvSpPr>
          <p:spPr>
            <a:xfrm>
              <a:off x="5943252" y="281625"/>
              <a:ext cx="18473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t/>
              </a:r>
              <a:endParaRPr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2704" name="Google Shape;2704;p138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2705" name="Google Shape;2705;p13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06" name="Google Shape;2706;p138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937"/>
                  <a:buFont typeface="Calibri"/>
                  <a:buNone/>
                </a:pPr>
                <a:r>
                  <a:t/>
                </a:r>
                <a:endParaRPr sz="937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descr="Image result for bank loan" id="2707" name="Google Shape;2707;p1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91465" y="2244908"/>
            <a:ext cx="4742965" cy="27376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umb image" id="2708" name="Google Shape;2708;p1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10376" y="2075044"/>
            <a:ext cx="2066827" cy="30341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man cartoon" id="2709" name="Google Shape;2709;p138"/>
          <p:cNvPicPr preferRelativeResize="0"/>
          <p:nvPr/>
        </p:nvPicPr>
        <p:blipFill rotWithShape="1">
          <a:blip r:embed="rId6">
            <a:alphaModFix/>
          </a:blip>
          <a:srcRect b="11282" l="0" r="0" t="0"/>
          <a:stretch/>
        </p:blipFill>
        <p:spPr>
          <a:xfrm>
            <a:off x="383673" y="2423835"/>
            <a:ext cx="2438572" cy="2336519"/>
          </a:xfrm>
          <a:prstGeom prst="rect">
            <a:avLst/>
          </a:prstGeom>
          <a:noFill/>
          <a:ln>
            <a:noFill/>
          </a:ln>
        </p:spPr>
      </p:pic>
      <p:sp>
        <p:nvSpPr>
          <p:cNvPr id="2710" name="Google Shape;2710;p138"/>
          <p:cNvSpPr txBox="1"/>
          <p:nvPr/>
        </p:nvSpPr>
        <p:spPr>
          <a:xfrm>
            <a:off x="9002598" y="5194169"/>
            <a:ext cx="265835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model predicted that this person will default loan payment.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5" name="Shape 2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6" name="Google Shape;2716;p139"/>
          <p:cNvSpPr txBox="1"/>
          <p:nvPr>
            <p:ph type="title"/>
          </p:nvPr>
        </p:nvSpPr>
        <p:spPr>
          <a:xfrm>
            <a:off x="838200" y="18425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>
                <a:latin typeface="Montserrat"/>
                <a:ea typeface="Montserrat"/>
                <a:cs typeface="Montserrat"/>
                <a:sym typeface="Montserrat"/>
              </a:rPr>
              <a:t>Accuracy vs Explainability Trade-offs</a:t>
            </a:r>
            <a:endParaRPr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717" name="Google Shape;2717;p139"/>
          <p:cNvGrpSpPr/>
          <p:nvPr/>
        </p:nvGrpSpPr>
        <p:grpSpPr>
          <a:xfrm>
            <a:off x="557644" y="-84900"/>
            <a:ext cx="11634356" cy="1293962"/>
            <a:chOff x="557644" y="1"/>
            <a:chExt cx="11634356" cy="1293962"/>
          </a:xfrm>
        </p:grpSpPr>
        <p:sp>
          <p:nvSpPr>
            <p:cNvPr id="2718" name="Google Shape;2718;p139"/>
            <p:cNvSpPr txBox="1"/>
            <p:nvPr/>
          </p:nvSpPr>
          <p:spPr>
            <a:xfrm>
              <a:off x="5943252" y="281625"/>
              <a:ext cx="18473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t/>
              </a:r>
              <a:endParaRPr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2719" name="Google Shape;2719;p139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2720" name="Google Shape;2720;p13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21" name="Google Shape;2721;p139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937"/>
                  <a:buFont typeface="Calibri"/>
                  <a:buNone/>
                </a:pPr>
                <a:r>
                  <a:t/>
                </a:r>
                <a:endParaRPr sz="937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722" name="Google Shape;2722;p139"/>
          <p:cNvSpPr txBox="1"/>
          <p:nvPr/>
        </p:nvSpPr>
        <p:spPr>
          <a:xfrm>
            <a:off x="1044349" y="2902222"/>
            <a:ext cx="4119073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the bank uses simple models like Logistic Regression or Decision Tree they can 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easily explained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are basic models with standard performance.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23" name="Google Shape;2723;p139"/>
          <p:cNvCxnSpPr/>
          <p:nvPr/>
        </p:nvCxnSpPr>
        <p:spPr>
          <a:xfrm flipH="1">
            <a:off x="6146276" y="1976382"/>
            <a:ext cx="561" cy="2841275"/>
          </a:xfrm>
          <a:prstGeom prst="straightConnector1">
            <a:avLst/>
          </a:prstGeom>
          <a:noFill/>
          <a:ln cap="flat" cmpd="sng" w="381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24" name="Google Shape;2724;p139"/>
          <p:cNvSpPr txBox="1"/>
          <p:nvPr/>
        </p:nvSpPr>
        <p:spPr>
          <a:xfrm>
            <a:off x="7042073" y="2902222"/>
            <a:ext cx="4119073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the bank uses complex models like XGBoost and Deep Learning they can obtain really 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good accuracy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models are black box models with no explanations.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5" name="Google Shape;2725;p139"/>
          <p:cNvSpPr txBox="1"/>
          <p:nvPr/>
        </p:nvSpPr>
        <p:spPr>
          <a:xfrm>
            <a:off x="3384223" y="5681554"/>
            <a:ext cx="60143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have to choose between accuracy and interpretable model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0" name="Shape 2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1" name="Google Shape;2731;p140"/>
          <p:cNvSpPr txBox="1"/>
          <p:nvPr>
            <p:ph type="title"/>
          </p:nvPr>
        </p:nvSpPr>
        <p:spPr>
          <a:xfrm>
            <a:off x="838200" y="18425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>
                <a:latin typeface="Montserrat"/>
                <a:ea typeface="Montserrat"/>
                <a:cs typeface="Montserrat"/>
                <a:sym typeface="Montserrat"/>
              </a:rPr>
              <a:t>Machine Learning models with explanations</a:t>
            </a:r>
            <a:endParaRPr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732" name="Google Shape;2732;p140"/>
          <p:cNvGrpSpPr/>
          <p:nvPr/>
        </p:nvGrpSpPr>
        <p:grpSpPr>
          <a:xfrm>
            <a:off x="557644" y="-84900"/>
            <a:ext cx="11634356" cy="1293962"/>
            <a:chOff x="557644" y="1"/>
            <a:chExt cx="11634356" cy="1293962"/>
          </a:xfrm>
        </p:grpSpPr>
        <p:sp>
          <p:nvSpPr>
            <p:cNvPr id="2733" name="Google Shape;2733;p140"/>
            <p:cNvSpPr txBox="1"/>
            <p:nvPr/>
          </p:nvSpPr>
          <p:spPr>
            <a:xfrm>
              <a:off x="5943252" y="281625"/>
              <a:ext cx="18473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t/>
              </a:r>
              <a:endParaRPr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2734" name="Google Shape;2734;p140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2735" name="Google Shape;2735;p14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36" name="Google Shape;2736;p140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937"/>
                  <a:buFont typeface="Calibri"/>
                  <a:buNone/>
                </a:pPr>
                <a:r>
                  <a:t/>
                </a:r>
                <a:endParaRPr sz="937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descr="Image result for bank loan" id="2737" name="Google Shape;2737;p1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29552" y="2644959"/>
            <a:ext cx="3933718" cy="22705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umb image" id="2738" name="Google Shape;2738;p1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70112" y="2263173"/>
            <a:ext cx="2066827" cy="30341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man cartoon" id="2739" name="Google Shape;2739;p140"/>
          <p:cNvPicPr preferRelativeResize="0"/>
          <p:nvPr/>
        </p:nvPicPr>
        <p:blipFill rotWithShape="1">
          <a:blip r:embed="rId6">
            <a:alphaModFix/>
          </a:blip>
          <a:srcRect b="11282" l="0" r="0" t="0"/>
          <a:stretch/>
        </p:blipFill>
        <p:spPr>
          <a:xfrm>
            <a:off x="383673" y="2423835"/>
            <a:ext cx="2438572" cy="2336519"/>
          </a:xfrm>
          <a:prstGeom prst="rect">
            <a:avLst/>
          </a:prstGeom>
          <a:noFill/>
          <a:ln>
            <a:noFill/>
          </a:ln>
        </p:spPr>
      </p:pic>
      <p:sp>
        <p:nvSpPr>
          <p:cNvPr id="2740" name="Google Shape;2740;p140"/>
          <p:cNvSpPr txBox="1"/>
          <p:nvPr/>
        </p:nvSpPr>
        <p:spPr>
          <a:xfrm>
            <a:off x="7274345" y="5588963"/>
            <a:ext cx="265835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model rejected the loan application due to poor credit score.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loan approval" id="2741" name="Google Shape;2741;p1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655733" y="2244908"/>
            <a:ext cx="2055404" cy="128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6" name="Shape 2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7" name="Google Shape;2747;p141"/>
          <p:cNvSpPr txBox="1"/>
          <p:nvPr>
            <p:ph type="title"/>
          </p:nvPr>
        </p:nvSpPr>
        <p:spPr>
          <a:xfrm>
            <a:off x="838200" y="18425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>
                <a:latin typeface="Montserrat"/>
                <a:ea typeface="Montserrat"/>
                <a:cs typeface="Montserrat"/>
                <a:sym typeface="Montserrat"/>
              </a:rPr>
              <a:t>SHAP Package</a:t>
            </a:r>
            <a:endParaRPr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748" name="Google Shape;2748;p141"/>
          <p:cNvGrpSpPr/>
          <p:nvPr/>
        </p:nvGrpSpPr>
        <p:grpSpPr>
          <a:xfrm>
            <a:off x="557644" y="-84900"/>
            <a:ext cx="11634356" cy="1293962"/>
            <a:chOff x="557644" y="1"/>
            <a:chExt cx="11634356" cy="1293962"/>
          </a:xfrm>
        </p:grpSpPr>
        <p:sp>
          <p:nvSpPr>
            <p:cNvPr id="2749" name="Google Shape;2749;p141"/>
            <p:cNvSpPr txBox="1"/>
            <p:nvPr/>
          </p:nvSpPr>
          <p:spPr>
            <a:xfrm>
              <a:off x="5943252" y="281625"/>
              <a:ext cx="18473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t/>
              </a:r>
              <a:endParaRPr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2750" name="Google Shape;2750;p141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2751" name="Google Shape;2751;p14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52" name="Google Shape;2752;p141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937"/>
                  <a:buFont typeface="Calibri"/>
                  <a:buNone/>
                </a:pPr>
                <a:r>
                  <a:t/>
                </a:r>
                <a:endParaRPr sz="937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753" name="Google Shape;2753;p141"/>
          <p:cNvSpPr txBox="1"/>
          <p:nvPr/>
        </p:nvSpPr>
        <p:spPr>
          <a:xfrm>
            <a:off x="1428382" y="3076046"/>
            <a:ext cx="847919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SHAP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SH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apley 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dditive ex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lanations) is a unified approach to explain the output of machine learning models.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beaks down a prediction to show the impact of each variable.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8" name="Shape 2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9" name="Google Shape;2759;p142"/>
          <p:cNvSpPr txBox="1"/>
          <p:nvPr>
            <p:ph type="title"/>
          </p:nvPr>
        </p:nvSpPr>
        <p:spPr>
          <a:xfrm>
            <a:off x="838200" y="18425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>
                <a:latin typeface="Montserrat"/>
                <a:ea typeface="Montserrat"/>
                <a:cs typeface="Montserrat"/>
                <a:sym typeface="Montserrat"/>
              </a:rPr>
              <a:t>Shapley Values</a:t>
            </a:r>
            <a:endParaRPr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760" name="Google Shape;2760;p142"/>
          <p:cNvGrpSpPr/>
          <p:nvPr/>
        </p:nvGrpSpPr>
        <p:grpSpPr>
          <a:xfrm>
            <a:off x="557644" y="-84900"/>
            <a:ext cx="11634356" cy="1293962"/>
            <a:chOff x="557644" y="1"/>
            <a:chExt cx="11634356" cy="1293962"/>
          </a:xfrm>
        </p:grpSpPr>
        <p:sp>
          <p:nvSpPr>
            <p:cNvPr id="2761" name="Google Shape;2761;p142"/>
            <p:cNvSpPr txBox="1"/>
            <p:nvPr/>
          </p:nvSpPr>
          <p:spPr>
            <a:xfrm>
              <a:off x="5943252" y="281625"/>
              <a:ext cx="18473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t/>
              </a:r>
              <a:endParaRPr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2762" name="Google Shape;2762;p142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2763" name="Google Shape;2763;p14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64" name="Google Shape;2764;p142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937"/>
                  <a:buFont typeface="Calibri"/>
                  <a:buNone/>
                </a:pPr>
                <a:r>
                  <a:t/>
                </a:r>
                <a:endParaRPr sz="937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765" name="Google Shape;2765;p142"/>
          <p:cNvSpPr txBox="1"/>
          <p:nvPr/>
        </p:nvSpPr>
        <p:spPr>
          <a:xfrm>
            <a:off x="922945" y="4415390"/>
            <a:ext cx="9280733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Shapley Values or Shap values is a technique used in game theory to determine how much each player in a collaborative game has a contribution to its success.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our case Shap values are used to measure how much each feature in the model contributes to the prediction.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game theory" id="2766" name="Google Shape;2766;p1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12002" y="1422693"/>
            <a:ext cx="4462499" cy="2515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1" name="Shape 2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2" name="Google Shape;2772;p143"/>
          <p:cNvSpPr txBox="1"/>
          <p:nvPr>
            <p:ph type="title"/>
          </p:nvPr>
        </p:nvSpPr>
        <p:spPr>
          <a:xfrm>
            <a:off x="838200" y="18425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>
                <a:latin typeface="Montserrat"/>
                <a:ea typeface="Montserrat"/>
                <a:cs typeface="Montserrat"/>
                <a:sym typeface="Montserrat"/>
              </a:rPr>
              <a:t>How do SHAP works?</a:t>
            </a:r>
            <a:endParaRPr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773" name="Google Shape;2773;p143"/>
          <p:cNvGrpSpPr/>
          <p:nvPr/>
        </p:nvGrpSpPr>
        <p:grpSpPr>
          <a:xfrm>
            <a:off x="557644" y="-84900"/>
            <a:ext cx="11634356" cy="1293962"/>
            <a:chOff x="557644" y="1"/>
            <a:chExt cx="11634356" cy="1293962"/>
          </a:xfrm>
        </p:grpSpPr>
        <p:sp>
          <p:nvSpPr>
            <p:cNvPr id="2774" name="Google Shape;2774;p143"/>
            <p:cNvSpPr txBox="1"/>
            <p:nvPr/>
          </p:nvSpPr>
          <p:spPr>
            <a:xfrm>
              <a:off x="5943252" y="281625"/>
              <a:ext cx="18473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t/>
              </a:r>
              <a:endParaRPr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2775" name="Google Shape;2775;p143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2776" name="Google Shape;2776;p14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77" name="Google Shape;2777;p143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937"/>
                  <a:buFont typeface="Calibri"/>
                  <a:buNone/>
                </a:pPr>
                <a:r>
                  <a:t/>
                </a:r>
                <a:endParaRPr sz="937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778" name="Google Shape;2778;p143"/>
          <p:cNvSpPr txBox="1"/>
          <p:nvPr/>
        </p:nvSpPr>
        <p:spPr>
          <a:xfrm>
            <a:off x="700755" y="1509820"/>
            <a:ext cx="1100698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basic idea is to 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train a much simpler and interpretable model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(i.e. a linear model or decision tree) on top of the originally trained model so that it approximates the original predictions.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9" name="Google Shape;2779;p143"/>
          <p:cNvSpPr txBox="1"/>
          <p:nvPr/>
        </p:nvSpPr>
        <p:spPr>
          <a:xfrm>
            <a:off x="839951" y="5486400"/>
            <a:ext cx="100662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predictions can now be 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explained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by the simpler model.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decision tree" id="2780" name="Google Shape;2780;p1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6017" y="2556202"/>
            <a:ext cx="390525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linear regression" id="2781" name="Google Shape;2781;p1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64828" y="2590061"/>
            <a:ext cx="3982362" cy="2462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6" name="Shape 2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7" name="Google Shape;2787;p144"/>
          <p:cNvSpPr txBox="1"/>
          <p:nvPr>
            <p:ph type="title"/>
          </p:nvPr>
        </p:nvSpPr>
        <p:spPr>
          <a:xfrm>
            <a:off x="838200" y="18425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>
                <a:latin typeface="Montserrat"/>
                <a:ea typeface="Montserrat"/>
                <a:cs typeface="Montserrat"/>
                <a:sym typeface="Montserrat"/>
              </a:rPr>
              <a:t>Prediction Explainer</a:t>
            </a:r>
            <a:endParaRPr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788" name="Google Shape;2788;p144"/>
          <p:cNvGrpSpPr/>
          <p:nvPr/>
        </p:nvGrpSpPr>
        <p:grpSpPr>
          <a:xfrm>
            <a:off x="557644" y="-84900"/>
            <a:ext cx="11634356" cy="1293962"/>
            <a:chOff x="557644" y="1"/>
            <a:chExt cx="11634356" cy="1293962"/>
          </a:xfrm>
        </p:grpSpPr>
        <p:sp>
          <p:nvSpPr>
            <p:cNvPr id="2789" name="Google Shape;2789;p144"/>
            <p:cNvSpPr txBox="1"/>
            <p:nvPr/>
          </p:nvSpPr>
          <p:spPr>
            <a:xfrm>
              <a:off x="5943252" y="281625"/>
              <a:ext cx="18473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t/>
              </a:r>
              <a:endParaRPr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2790" name="Google Shape;2790;p144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2791" name="Google Shape;2791;p14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92" name="Google Shape;2792;p144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937"/>
                  <a:buFont typeface="Calibri"/>
                  <a:buNone/>
                </a:pPr>
                <a:r>
                  <a:t/>
                </a:r>
                <a:endParaRPr sz="937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793" name="Google Shape;2793;p144"/>
          <p:cNvSpPr txBox="1"/>
          <p:nvPr/>
        </p:nvSpPr>
        <p:spPr>
          <a:xfrm>
            <a:off x="557644" y="1341690"/>
            <a:ext cx="1026133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Shap is used to explain individual predictions and the impact of each feature on the predictions.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this example looking at a model trained on 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Pima Indian Dataset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we check if a person is at a risk of diabetes or not.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4" name="Google Shape;2794;p144"/>
          <p:cNvSpPr txBox="1"/>
          <p:nvPr/>
        </p:nvSpPr>
        <p:spPr>
          <a:xfrm>
            <a:off x="1040115" y="5149198"/>
            <a:ext cx="309825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probability is increased due to 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Skin Thickness = 27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Pregnancies = 6</a:t>
            </a:r>
            <a:endParaRPr/>
          </a:p>
        </p:txBody>
      </p:sp>
      <p:sp>
        <p:nvSpPr>
          <p:cNvPr id="2795" name="Google Shape;2795;p144"/>
          <p:cNvSpPr/>
          <p:nvPr/>
        </p:nvSpPr>
        <p:spPr>
          <a:xfrm>
            <a:off x="557644" y="2858031"/>
            <a:ext cx="99815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predict that there is a </a:t>
            </a:r>
            <a:r>
              <a:rPr lang="en-U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0.2% chance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be diabetic compared to 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base probability of 0.34%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6" name="Google Shape;2796;p144"/>
          <p:cNvSpPr/>
          <p:nvPr/>
        </p:nvSpPr>
        <p:spPr>
          <a:xfrm>
            <a:off x="5314186" y="4971106"/>
            <a:ext cx="2573517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probability is low because </a:t>
            </a:r>
            <a:r>
              <a:rPr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BMI = 25 and Glucose = 109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are normal levels in healthy person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7" name="Google Shape;2797;p1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75" y="3492667"/>
            <a:ext cx="11982450" cy="1466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98" name="Google Shape;2798;p144"/>
          <p:cNvCxnSpPr/>
          <p:nvPr/>
        </p:nvCxnSpPr>
        <p:spPr>
          <a:xfrm>
            <a:off x="3157979" y="3227363"/>
            <a:ext cx="518475" cy="694188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799" name="Google Shape;2799;p144"/>
          <p:cNvCxnSpPr/>
          <p:nvPr/>
        </p:nvCxnSpPr>
        <p:spPr>
          <a:xfrm flipH="1">
            <a:off x="5943252" y="3227363"/>
            <a:ext cx="1315387" cy="826163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" name="Google Shape;2805;p145"/>
          <p:cNvSpPr txBox="1"/>
          <p:nvPr>
            <p:ph type="title"/>
          </p:nvPr>
        </p:nvSpPr>
        <p:spPr>
          <a:xfrm>
            <a:off x="838200" y="18425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>
                <a:latin typeface="Montserrat"/>
                <a:ea typeface="Montserrat"/>
                <a:cs typeface="Montserrat"/>
                <a:sym typeface="Montserrat"/>
              </a:rPr>
              <a:t>Dependence Plot</a:t>
            </a:r>
            <a:endParaRPr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806" name="Google Shape;2806;p145"/>
          <p:cNvGrpSpPr/>
          <p:nvPr/>
        </p:nvGrpSpPr>
        <p:grpSpPr>
          <a:xfrm>
            <a:off x="557644" y="-84900"/>
            <a:ext cx="11634356" cy="1293962"/>
            <a:chOff x="557644" y="1"/>
            <a:chExt cx="11634356" cy="1293962"/>
          </a:xfrm>
        </p:grpSpPr>
        <p:sp>
          <p:nvSpPr>
            <p:cNvPr id="2807" name="Google Shape;2807;p145"/>
            <p:cNvSpPr txBox="1"/>
            <p:nvPr/>
          </p:nvSpPr>
          <p:spPr>
            <a:xfrm>
              <a:off x="5943252" y="281625"/>
              <a:ext cx="18473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t/>
              </a:r>
              <a:endParaRPr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2808" name="Google Shape;2808;p145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2809" name="Google Shape;2809;p14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10" name="Google Shape;2810;p145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937"/>
                  <a:buFont typeface="Calibri"/>
                  <a:buNone/>
                </a:pPr>
                <a:r>
                  <a:t/>
                </a:r>
                <a:endParaRPr sz="937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811" name="Google Shape;2811;p1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0429" y="2244908"/>
            <a:ext cx="6029325" cy="38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12" name="Google Shape;2812;p145"/>
          <p:cNvSpPr txBox="1"/>
          <p:nvPr/>
        </p:nvSpPr>
        <p:spPr>
          <a:xfrm>
            <a:off x="6518291" y="1668544"/>
            <a:ext cx="490699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tells us how Glucose and Insulin are dependent on one another in terms of their impact on the model.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3" name="Google Shape;2813;p145"/>
          <p:cNvSpPr txBox="1"/>
          <p:nvPr/>
        </p:nvSpPr>
        <p:spPr>
          <a:xfrm>
            <a:off x="6664751" y="3063711"/>
            <a:ext cx="4440024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Glucose is linearly correlated with diabetes.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Glucose below 125, Shap values are negative and probability of diabetic decreases.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 and blue points are not separable and hence glucose cannot alone explain the probability of diabetes. We need to look at other features as well.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8"/>
          <p:cNvSpPr txBox="1"/>
          <p:nvPr/>
        </p:nvSpPr>
        <p:spPr>
          <a:xfrm>
            <a:off x="2221341" y="2071829"/>
            <a:ext cx="9772036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John wonders how seamlessly he could buy this gift and how Amazon makes this possible?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Related image" id="358" name="Google Shape;358;p38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lated image" id="359" name="Google Shape;359;p38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0" name="Google Shape;36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65138"/>
            <a:ext cx="2246662" cy="2783027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8"/>
          <p:cNvSpPr txBox="1"/>
          <p:nvPr/>
        </p:nvSpPr>
        <p:spPr>
          <a:xfrm>
            <a:off x="2246662" y="4076133"/>
            <a:ext cx="77881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The answer is Machine Learning!</a:t>
            </a:r>
            <a:endParaRPr b="1" sz="2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8"/>
          <p:cNvSpPr txBox="1"/>
          <p:nvPr/>
        </p:nvSpPr>
        <p:spPr>
          <a:xfrm>
            <a:off x="1844299" y="5579390"/>
            <a:ext cx="897351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Let’s hear it from the technology giants themselves..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146"/>
          <p:cNvSpPr txBox="1"/>
          <p:nvPr>
            <p:ph type="title"/>
          </p:nvPr>
        </p:nvSpPr>
        <p:spPr>
          <a:xfrm>
            <a:off x="838200" y="18425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>
                <a:latin typeface="Montserrat"/>
                <a:ea typeface="Montserrat"/>
                <a:cs typeface="Montserrat"/>
                <a:sym typeface="Montserrat"/>
              </a:rPr>
              <a:t>Summary Plot</a:t>
            </a:r>
            <a:endParaRPr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820" name="Google Shape;2820;p146"/>
          <p:cNvGrpSpPr/>
          <p:nvPr/>
        </p:nvGrpSpPr>
        <p:grpSpPr>
          <a:xfrm>
            <a:off x="557644" y="-84900"/>
            <a:ext cx="11634356" cy="1293962"/>
            <a:chOff x="557644" y="1"/>
            <a:chExt cx="11634356" cy="1293962"/>
          </a:xfrm>
        </p:grpSpPr>
        <p:sp>
          <p:nvSpPr>
            <p:cNvPr id="2821" name="Google Shape;2821;p146"/>
            <p:cNvSpPr txBox="1"/>
            <p:nvPr/>
          </p:nvSpPr>
          <p:spPr>
            <a:xfrm>
              <a:off x="5943252" y="281625"/>
              <a:ext cx="18473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t/>
              </a:r>
              <a:endParaRPr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2822" name="Google Shape;2822;p146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2823" name="Google Shape;2823;p14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24" name="Google Shape;2824;p146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937"/>
                  <a:buFont typeface="Calibri"/>
                  <a:buNone/>
                </a:pPr>
                <a:r>
                  <a:t/>
                </a:r>
                <a:endParaRPr sz="937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825" name="Google Shape;2825;p1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049" y="1975751"/>
            <a:ext cx="7772400" cy="38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6" name="Google Shape;2826;p146"/>
          <p:cNvSpPr txBox="1"/>
          <p:nvPr/>
        </p:nvSpPr>
        <p:spPr>
          <a:xfrm>
            <a:off x="8248454" y="2652597"/>
            <a:ext cx="3516198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Glucose, BMI are important factors for diabetes.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Glucose, BMI have a positive relation with increase in chances of diabetic.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Google Shape;368;p39"/>
          <p:cNvGrpSpPr/>
          <p:nvPr/>
        </p:nvGrpSpPr>
        <p:grpSpPr>
          <a:xfrm>
            <a:off x="557644" y="0"/>
            <a:ext cx="11634356" cy="1293962"/>
            <a:chOff x="557644" y="1"/>
            <a:chExt cx="11634356" cy="1293962"/>
          </a:xfrm>
        </p:grpSpPr>
        <p:sp>
          <p:nvSpPr>
            <p:cNvPr id="369" name="Google Shape;369;p39"/>
            <p:cNvSpPr txBox="1"/>
            <p:nvPr/>
          </p:nvSpPr>
          <p:spPr>
            <a:xfrm>
              <a:off x="583606" y="486970"/>
              <a:ext cx="9231789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4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370" name="Google Shape;370;p39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371" name="Google Shape;371;p3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72" name="Google Shape;372;p39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73" name="Google Shape;373;p39"/>
          <p:cNvGrpSpPr/>
          <p:nvPr/>
        </p:nvGrpSpPr>
        <p:grpSpPr>
          <a:xfrm>
            <a:off x="0" y="5607439"/>
            <a:ext cx="64770" cy="1257300"/>
            <a:chOff x="1181105" y="4608196"/>
            <a:chExt cx="64770" cy="1257300"/>
          </a:xfrm>
        </p:grpSpPr>
        <p:sp>
          <p:nvSpPr>
            <p:cNvPr id="374" name="Google Shape;374;p39"/>
            <p:cNvSpPr/>
            <p:nvPr/>
          </p:nvSpPr>
          <p:spPr>
            <a:xfrm>
              <a:off x="1181105" y="4608196"/>
              <a:ext cx="64770" cy="289560"/>
            </a:xfrm>
            <a:prstGeom prst="rect">
              <a:avLst/>
            </a:prstGeom>
            <a:solidFill>
              <a:srgbClr val="EB89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1181105" y="4932046"/>
              <a:ext cx="64770" cy="287654"/>
            </a:xfrm>
            <a:prstGeom prst="rect">
              <a:avLst/>
            </a:prstGeom>
            <a:solidFill>
              <a:srgbClr val="DF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1181105" y="5253991"/>
              <a:ext cx="64770" cy="289560"/>
            </a:xfrm>
            <a:prstGeom prst="rect">
              <a:avLst/>
            </a:prstGeom>
            <a:solidFill>
              <a:srgbClr val="54BD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1181105" y="5575936"/>
              <a:ext cx="64770" cy="289560"/>
            </a:xfrm>
            <a:prstGeom prst="rect">
              <a:avLst/>
            </a:prstGeom>
            <a:solidFill>
              <a:srgbClr val="3F8F6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78" name="Google Shape;378;p39"/>
          <p:cNvSpPr/>
          <p:nvPr/>
        </p:nvSpPr>
        <p:spPr>
          <a:xfrm>
            <a:off x="584199" y="487363"/>
            <a:ext cx="9778207" cy="5109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Machine learning reshaping technological giants </a:t>
            </a: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9" name="Google Shape;379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6998" y="3445693"/>
            <a:ext cx="2091035" cy="2807541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pic>
        <p:nvPicPr>
          <p:cNvPr descr="Related image" id="380" name="Google Shape;380;p39"/>
          <p:cNvPicPr preferRelativeResize="0"/>
          <p:nvPr/>
        </p:nvPicPr>
        <p:blipFill rotWithShape="1">
          <a:blip r:embed="rId5">
            <a:alphaModFix/>
          </a:blip>
          <a:srcRect b="0" l="9351" r="17476" t="-183"/>
          <a:stretch/>
        </p:blipFill>
        <p:spPr>
          <a:xfrm>
            <a:off x="7981626" y="3491252"/>
            <a:ext cx="2138767" cy="2761982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pic>
        <p:nvPicPr>
          <p:cNvPr id="381" name="Google Shape;381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96500" y="4505145"/>
            <a:ext cx="2006000" cy="734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174676" y="4581882"/>
            <a:ext cx="1796337" cy="657459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9"/>
          <p:cNvSpPr txBox="1"/>
          <p:nvPr/>
        </p:nvSpPr>
        <p:spPr>
          <a:xfrm>
            <a:off x="945397" y="1855204"/>
            <a:ext cx="4060556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 breakthrough in machine learning would be worth ten Microsofts.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--Bill Gates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84" name="Google Shape;384;p39"/>
          <p:cNvSpPr txBox="1"/>
          <p:nvPr/>
        </p:nvSpPr>
        <p:spPr>
          <a:xfrm>
            <a:off x="6580967" y="1397151"/>
            <a:ext cx="5390046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“Machine learning and AI is a horizontal enabling layer. It will empower and improve every business, every government organization, every philanthropy. Basically, there’s no institution in the world that cannot be improved with machine learning”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-Jeff Bezos</a:t>
            </a: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40"/>
          <p:cNvGrpSpPr/>
          <p:nvPr/>
        </p:nvGrpSpPr>
        <p:grpSpPr>
          <a:xfrm>
            <a:off x="557644" y="0"/>
            <a:ext cx="11634356" cy="1293962"/>
            <a:chOff x="557644" y="1"/>
            <a:chExt cx="11634356" cy="1293962"/>
          </a:xfrm>
        </p:grpSpPr>
        <p:sp>
          <p:nvSpPr>
            <p:cNvPr id="391" name="Google Shape;391;p40"/>
            <p:cNvSpPr txBox="1"/>
            <p:nvPr/>
          </p:nvSpPr>
          <p:spPr>
            <a:xfrm>
              <a:off x="583606" y="486970"/>
              <a:ext cx="9231789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4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392" name="Google Shape;392;p40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393" name="Google Shape;393;p4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94" name="Google Shape;394;p40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95" name="Google Shape;395;p40"/>
          <p:cNvGrpSpPr/>
          <p:nvPr/>
        </p:nvGrpSpPr>
        <p:grpSpPr>
          <a:xfrm>
            <a:off x="0" y="5607439"/>
            <a:ext cx="64770" cy="1257300"/>
            <a:chOff x="1181105" y="4608196"/>
            <a:chExt cx="64770" cy="1257300"/>
          </a:xfrm>
        </p:grpSpPr>
        <p:sp>
          <p:nvSpPr>
            <p:cNvPr id="396" name="Google Shape;396;p40"/>
            <p:cNvSpPr/>
            <p:nvPr/>
          </p:nvSpPr>
          <p:spPr>
            <a:xfrm>
              <a:off x="1181105" y="4608196"/>
              <a:ext cx="64770" cy="289560"/>
            </a:xfrm>
            <a:prstGeom prst="rect">
              <a:avLst/>
            </a:prstGeom>
            <a:solidFill>
              <a:srgbClr val="EB89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7" name="Google Shape;397;p40"/>
            <p:cNvSpPr/>
            <p:nvPr/>
          </p:nvSpPr>
          <p:spPr>
            <a:xfrm>
              <a:off x="1181105" y="4932046"/>
              <a:ext cx="64770" cy="287654"/>
            </a:xfrm>
            <a:prstGeom prst="rect">
              <a:avLst/>
            </a:prstGeom>
            <a:solidFill>
              <a:srgbClr val="DF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8" name="Google Shape;398;p40"/>
            <p:cNvSpPr/>
            <p:nvPr/>
          </p:nvSpPr>
          <p:spPr>
            <a:xfrm>
              <a:off x="1181105" y="5253991"/>
              <a:ext cx="64770" cy="289560"/>
            </a:xfrm>
            <a:prstGeom prst="rect">
              <a:avLst/>
            </a:prstGeom>
            <a:solidFill>
              <a:srgbClr val="54BD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9" name="Google Shape;399;p40"/>
            <p:cNvSpPr/>
            <p:nvPr/>
          </p:nvSpPr>
          <p:spPr>
            <a:xfrm>
              <a:off x="1181105" y="5575936"/>
              <a:ext cx="64770" cy="289560"/>
            </a:xfrm>
            <a:prstGeom prst="rect">
              <a:avLst/>
            </a:prstGeom>
            <a:solidFill>
              <a:srgbClr val="3F8F6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00" name="Google Shape;400;p40"/>
          <p:cNvSpPr/>
          <p:nvPr/>
        </p:nvSpPr>
        <p:spPr>
          <a:xfrm>
            <a:off x="584199" y="487363"/>
            <a:ext cx="9778207" cy="5109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Machine learning reshaping technological giants </a:t>
            </a: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lated image" id="401" name="Google Shape;401;p40"/>
          <p:cNvPicPr preferRelativeResize="0"/>
          <p:nvPr/>
        </p:nvPicPr>
        <p:blipFill rotWithShape="1">
          <a:blip r:embed="rId4">
            <a:alphaModFix/>
          </a:blip>
          <a:srcRect b="21945" l="0" r="0" t="14159"/>
          <a:stretch/>
        </p:blipFill>
        <p:spPr>
          <a:xfrm>
            <a:off x="166326" y="1164904"/>
            <a:ext cx="6615050" cy="31733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interesting machine learning quotes" id="402" name="Google Shape;402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81376" y="4108357"/>
            <a:ext cx="4981836" cy="2344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" name="Google Shape;408;p41"/>
          <p:cNvGrpSpPr/>
          <p:nvPr/>
        </p:nvGrpSpPr>
        <p:grpSpPr>
          <a:xfrm>
            <a:off x="557644" y="0"/>
            <a:ext cx="11634356" cy="1293962"/>
            <a:chOff x="557644" y="1"/>
            <a:chExt cx="11634356" cy="1293962"/>
          </a:xfrm>
        </p:grpSpPr>
        <p:sp>
          <p:nvSpPr>
            <p:cNvPr id="409" name="Google Shape;409;p41"/>
            <p:cNvSpPr txBox="1"/>
            <p:nvPr/>
          </p:nvSpPr>
          <p:spPr>
            <a:xfrm>
              <a:off x="583606" y="486970"/>
              <a:ext cx="9231789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4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410" name="Google Shape;410;p41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411" name="Google Shape;411;p4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2" name="Google Shape;412;p41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3" name="Google Shape;413;p41"/>
          <p:cNvGrpSpPr/>
          <p:nvPr/>
        </p:nvGrpSpPr>
        <p:grpSpPr>
          <a:xfrm>
            <a:off x="0" y="5607439"/>
            <a:ext cx="64770" cy="1257300"/>
            <a:chOff x="1181105" y="4608196"/>
            <a:chExt cx="64770" cy="1257300"/>
          </a:xfrm>
        </p:grpSpPr>
        <p:sp>
          <p:nvSpPr>
            <p:cNvPr id="414" name="Google Shape;414;p41"/>
            <p:cNvSpPr/>
            <p:nvPr/>
          </p:nvSpPr>
          <p:spPr>
            <a:xfrm>
              <a:off x="1181105" y="4608196"/>
              <a:ext cx="64770" cy="289560"/>
            </a:xfrm>
            <a:prstGeom prst="rect">
              <a:avLst/>
            </a:prstGeom>
            <a:solidFill>
              <a:srgbClr val="EB89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5" name="Google Shape;415;p41"/>
            <p:cNvSpPr/>
            <p:nvPr/>
          </p:nvSpPr>
          <p:spPr>
            <a:xfrm>
              <a:off x="1181105" y="4932046"/>
              <a:ext cx="64770" cy="287654"/>
            </a:xfrm>
            <a:prstGeom prst="rect">
              <a:avLst/>
            </a:prstGeom>
            <a:solidFill>
              <a:srgbClr val="DF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6" name="Google Shape;416;p41"/>
            <p:cNvSpPr/>
            <p:nvPr/>
          </p:nvSpPr>
          <p:spPr>
            <a:xfrm>
              <a:off x="1181105" y="5253991"/>
              <a:ext cx="64770" cy="289560"/>
            </a:xfrm>
            <a:prstGeom prst="rect">
              <a:avLst/>
            </a:prstGeom>
            <a:solidFill>
              <a:srgbClr val="54BD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7" name="Google Shape;417;p41"/>
            <p:cNvSpPr/>
            <p:nvPr/>
          </p:nvSpPr>
          <p:spPr>
            <a:xfrm>
              <a:off x="1181105" y="5575936"/>
              <a:ext cx="64770" cy="289560"/>
            </a:xfrm>
            <a:prstGeom prst="rect">
              <a:avLst/>
            </a:prstGeom>
            <a:solidFill>
              <a:srgbClr val="3F8F6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18" name="Google Shape;418;p41"/>
          <p:cNvSpPr/>
          <p:nvPr/>
        </p:nvSpPr>
        <p:spPr>
          <a:xfrm>
            <a:off x="584199" y="487363"/>
            <a:ext cx="8993753" cy="1117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Why the need for machine learning!</a:t>
            </a:r>
            <a:endParaRPr sz="3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1.bp.blogspot.com/-1Rq0x4jJBSs/UkmT-khA4uI/AAAAAAAAAIc/14vpO2-QRv4/s1600/What_is_BigData.PNG" id="419" name="Google Shape;419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89137" y="1941738"/>
            <a:ext cx="9214660" cy="4693717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sp>
        <p:nvSpPr>
          <p:cNvPr id="420" name="Google Shape;420;p41"/>
          <p:cNvSpPr txBox="1"/>
          <p:nvPr/>
        </p:nvSpPr>
        <p:spPr>
          <a:xfrm>
            <a:off x="1317356" y="1401603"/>
            <a:ext cx="520743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is everywhere!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6" name="Google Shape;426;p42"/>
          <p:cNvGrpSpPr/>
          <p:nvPr/>
        </p:nvGrpSpPr>
        <p:grpSpPr>
          <a:xfrm>
            <a:off x="557644" y="0"/>
            <a:ext cx="11634356" cy="1293962"/>
            <a:chOff x="557644" y="1"/>
            <a:chExt cx="11634356" cy="1293962"/>
          </a:xfrm>
        </p:grpSpPr>
        <p:sp>
          <p:nvSpPr>
            <p:cNvPr id="427" name="Google Shape;427;p42"/>
            <p:cNvSpPr txBox="1"/>
            <p:nvPr/>
          </p:nvSpPr>
          <p:spPr>
            <a:xfrm>
              <a:off x="583606" y="486970"/>
              <a:ext cx="9231789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4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428" name="Google Shape;428;p42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429" name="Google Shape;429;p4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0" name="Google Shape;430;p42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31" name="Google Shape;431;p42"/>
          <p:cNvGrpSpPr/>
          <p:nvPr/>
        </p:nvGrpSpPr>
        <p:grpSpPr>
          <a:xfrm>
            <a:off x="0" y="5607439"/>
            <a:ext cx="64770" cy="1257300"/>
            <a:chOff x="1181105" y="4608196"/>
            <a:chExt cx="64770" cy="1257300"/>
          </a:xfrm>
        </p:grpSpPr>
        <p:sp>
          <p:nvSpPr>
            <p:cNvPr id="432" name="Google Shape;432;p42"/>
            <p:cNvSpPr/>
            <p:nvPr/>
          </p:nvSpPr>
          <p:spPr>
            <a:xfrm>
              <a:off x="1181105" y="4608196"/>
              <a:ext cx="64770" cy="289560"/>
            </a:xfrm>
            <a:prstGeom prst="rect">
              <a:avLst/>
            </a:prstGeom>
            <a:solidFill>
              <a:srgbClr val="EB89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3" name="Google Shape;433;p42"/>
            <p:cNvSpPr/>
            <p:nvPr/>
          </p:nvSpPr>
          <p:spPr>
            <a:xfrm>
              <a:off x="1181105" y="4932046"/>
              <a:ext cx="64770" cy="287654"/>
            </a:xfrm>
            <a:prstGeom prst="rect">
              <a:avLst/>
            </a:prstGeom>
            <a:solidFill>
              <a:srgbClr val="DF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4" name="Google Shape;434;p42"/>
            <p:cNvSpPr/>
            <p:nvPr/>
          </p:nvSpPr>
          <p:spPr>
            <a:xfrm>
              <a:off x="1181105" y="5253991"/>
              <a:ext cx="64770" cy="289560"/>
            </a:xfrm>
            <a:prstGeom prst="rect">
              <a:avLst/>
            </a:prstGeom>
            <a:solidFill>
              <a:srgbClr val="54BD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5" name="Google Shape;435;p42"/>
            <p:cNvSpPr/>
            <p:nvPr/>
          </p:nvSpPr>
          <p:spPr>
            <a:xfrm>
              <a:off x="1181105" y="5575936"/>
              <a:ext cx="64770" cy="289560"/>
            </a:xfrm>
            <a:prstGeom prst="rect">
              <a:avLst/>
            </a:prstGeom>
            <a:solidFill>
              <a:srgbClr val="3F8F6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36" name="Google Shape;436;p42"/>
          <p:cNvSpPr/>
          <p:nvPr/>
        </p:nvSpPr>
        <p:spPr>
          <a:xfrm>
            <a:off x="584200" y="487363"/>
            <a:ext cx="9501292" cy="1003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Tedious task for humans made easier by Machines</a:t>
            </a: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42"/>
          <p:cNvSpPr txBox="1"/>
          <p:nvPr/>
        </p:nvSpPr>
        <p:spPr>
          <a:xfrm>
            <a:off x="155575" y="2329808"/>
            <a:ext cx="526548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Extraction of patterns from large amount of data can be easily accomplished by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Machines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result for extracting patterns from data" id="438" name="Google Shape;438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0976" y="3722515"/>
            <a:ext cx="3378748" cy="2389243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sp>
        <p:nvSpPr>
          <p:cNvPr descr="Image result for laptop clipart" id="439" name="Google Shape;439;p42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elated image" id="440" name="Google Shape;440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13909" y="3636323"/>
            <a:ext cx="3717501" cy="2779865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sp>
        <p:nvSpPr>
          <p:cNvPr id="441" name="Google Shape;441;p42"/>
          <p:cNvSpPr/>
          <p:nvPr/>
        </p:nvSpPr>
        <p:spPr>
          <a:xfrm>
            <a:off x="8535828" y="1487741"/>
            <a:ext cx="3537351" cy="1960018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All we have to do is: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Teach the machines  to uncover patterns </a:t>
            </a:r>
            <a:endParaRPr b="1" i="1"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2" name="Google Shape;442;p42"/>
          <p:cNvCxnSpPr>
            <a:stCxn id="441" idx="3"/>
          </p:cNvCxnSpPr>
          <p:nvPr/>
        </p:nvCxnSpPr>
        <p:spPr>
          <a:xfrm flipH="1">
            <a:off x="8647961" y="3160721"/>
            <a:ext cx="405900" cy="561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43"/>
          <p:cNvGrpSpPr/>
          <p:nvPr/>
        </p:nvGrpSpPr>
        <p:grpSpPr>
          <a:xfrm>
            <a:off x="557644" y="184561"/>
            <a:ext cx="11634356" cy="1293962"/>
            <a:chOff x="557644" y="1"/>
            <a:chExt cx="11634356" cy="1293962"/>
          </a:xfrm>
        </p:grpSpPr>
        <p:grpSp>
          <p:nvGrpSpPr>
            <p:cNvPr id="449" name="Google Shape;449;p43"/>
            <p:cNvGrpSpPr/>
            <p:nvPr/>
          </p:nvGrpSpPr>
          <p:grpSpPr>
            <a:xfrm>
              <a:off x="3179913" y="281625"/>
              <a:ext cx="5325035" cy="853515"/>
              <a:chOff x="3205793" y="21796"/>
              <a:chExt cx="5325035" cy="853515"/>
            </a:xfrm>
          </p:grpSpPr>
          <p:sp>
            <p:nvSpPr>
              <p:cNvPr id="450" name="Google Shape;450;p43"/>
              <p:cNvSpPr txBox="1"/>
              <p:nvPr/>
            </p:nvSpPr>
            <p:spPr>
              <a:xfrm>
                <a:off x="3205793" y="352091"/>
                <a:ext cx="532503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44546A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51" name="Google Shape;451;p43"/>
              <p:cNvSpPr txBox="1"/>
              <p:nvPr/>
            </p:nvSpPr>
            <p:spPr>
              <a:xfrm>
                <a:off x="5969132" y="21796"/>
                <a:ext cx="184731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grpSp>
          <p:nvGrpSpPr>
            <p:cNvPr id="452" name="Google Shape;452;p43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453" name="Google Shape;453;p4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54" name="Google Shape;454;p43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55" name="Google Shape;455;p43"/>
          <p:cNvGrpSpPr/>
          <p:nvPr/>
        </p:nvGrpSpPr>
        <p:grpSpPr>
          <a:xfrm>
            <a:off x="-5006463" y="371258"/>
            <a:ext cx="11510567" cy="7115481"/>
            <a:chOff x="-6035008" y="-994181"/>
            <a:chExt cx="11510567" cy="7115481"/>
          </a:xfrm>
        </p:grpSpPr>
        <p:sp>
          <p:nvSpPr>
            <p:cNvPr id="456" name="Google Shape;456;p43"/>
            <p:cNvSpPr/>
            <p:nvPr/>
          </p:nvSpPr>
          <p:spPr>
            <a:xfrm>
              <a:off x="-6035008" y="-994181"/>
              <a:ext cx="7115481" cy="7115481"/>
            </a:xfrm>
            <a:prstGeom prst="blockArc">
              <a:avLst>
                <a:gd fmla="val 18900000" name="adj1"/>
                <a:gd fmla="val 2700000" name="adj2"/>
                <a:gd fmla="val 304" name="adj3"/>
              </a:avLst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3"/>
            <p:cNvSpPr/>
            <p:nvPr/>
          </p:nvSpPr>
          <p:spPr>
            <a:xfrm>
              <a:off x="323857" y="295161"/>
              <a:ext cx="5151702" cy="731232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3"/>
            <p:cNvSpPr txBox="1"/>
            <p:nvPr/>
          </p:nvSpPr>
          <p:spPr>
            <a:xfrm>
              <a:off x="323857" y="295161"/>
              <a:ext cx="5151702" cy="7312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2465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Emergence of Machine Learning</a:t>
              </a:r>
              <a:endParaRPr b="0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43"/>
            <p:cNvSpPr/>
            <p:nvPr/>
          </p:nvSpPr>
          <p:spPr>
            <a:xfrm>
              <a:off x="26486" y="247659"/>
              <a:ext cx="826236" cy="826236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3"/>
            <p:cNvSpPr/>
            <p:nvPr/>
          </p:nvSpPr>
          <p:spPr>
            <a:xfrm>
              <a:off x="913250" y="1321449"/>
              <a:ext cx="4446561" cy="660989"/>
            </a:xfrm>
            <a:prstGeom prst="rect">
              <a:avLst/>
            </a:prstGeom>
            <a:solidFill>
              <a:srgbClr val="33CCFF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3"/>
            <p:cNvSpPr txBox="1"/>
            <p:nvPr/>
          </p:nvSpPr>
          <p:spPr>
            <a:xfrm>
              <a:off x="913250" y="1321449"/>
              <a:ext cx="4446561" cy="6609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2465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What is Machine Learning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43"/>
            <p:cNvSpPr/>
            <p:nvPr/>
          </p:nvSpPr>
          <p:spPr>
            <a:xfrm>
              <a:off x="500132" y="1238825"/>
              <a:ext cx="826236" cy="826236"/>
            </a:xfrm>
            <a:prstGeom prst="ellipse">
              <a:avLst/>
            </a:prstGeom>
            <a:solidFill>
              <a:srgbClr val="33CCFF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3"/>
            <p:cNvSpPr/>
            <p:nvPr/>
          </p:nvSpPr>
          <p:spPr>
            <a:xfrm>
              <a:off x="1058621" y="2312615"/>
              <a:ext cx="4301190" cy="660989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3"/>
            <p:cNvSpPr txBox="1"/>
            <p:nvPr/>
          </p:nvSpPr>
          <p:spPr>
            <a:xfrm>
              <a:off x="1058621" y="2312615"/>
              <a:ext cx="4301190" cy="6609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2465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Types of Machine Learning 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43"/>
            <p:cNvSpPr/>
            <p:nvPr/>
          </p:nvSpPr>
          <p:spPr>
            <a:xfrm>
              <a:off x="645503" y="2229992"/>
              <a:ext cx="826236" cy="826236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3"/>
            <p:cNvSpPr/>
            <p:nvPr/>
          </p:nvSpPr>
          <p:spPr>
            <a:xfrm>
              <a:off x="913250" y="3303782"/>
              <a:ext cx="4446561" cy="660989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3"/>
            <p:cNvSpPr txBox="1"/>
            <p:nvPr/>
          </p:nvSpPr>
          <p:spPr>
            <a:xfrm>
              <a:off x="913250" y="3303782"/>
              <a:ext cx="4446561" cy="6609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2465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Model Evaluation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43"/>
            <p:cNvSpPr/>
            <p:nvPr/>
          </p:nvSpPr>
          <p:spPr>
            <a:xfrm>
              <a:off x="500132" y="3221158"/>
              <a:ext cx="826236" cy="826236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3"/>
            <p:cNvSpPr/>
            <p:nvPr/>
          </p:nvSpPr>
          <p:spPr>
            <a:xfrm>
              <a:off x="439604" y="4294948"/>
              <a:ext cx="4920206" cy="660989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3"/>
            <p:cNvSpPr txBox="1"/>
            <p:nvPr/>
          </p:nvSpPr>
          <p:spPr>
            <a:xfrm>
              <a:off x="439604" y="4294948"/>
              <a:ext cx="4920206" cy="6609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2465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Model Explainability 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43"/>
            <p:cNvSpPr/>
            <p:nvPr/>
          </p:nvSpPr>
          <p:spPr>
            <a:xfrm>
              <a:off x="26486" y="4212325"/>
              <a:ext cx="826236" cy="826236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2" name="Google Shape;472;p43"/>
          <p:cNvSpPr txBox="1"/>
          <p:nvPr/>
        </p:nvSpPr>
        <p:spPr>
          <a:xfrm>
            <a:off x="6272464" y="3246018"/>
            <a:ext cx="5919536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Machine Learning?</a:t>
            </a:r>
            <a:endParaRPr b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" name="Google Shape;478;p44"/>
          <p:cNvGrpSpPr/>
          <p:nvPr/>
        </p:nvGrpSpPr>
        <p:grpSpPr>
          <a:xfrm>
            <a:off x="557644" y="0"/>
            <a:ext cx="11634356" cy="1293962"/>
            <a:chOff x="557644" y="1"/>
            <a:chExt cx="11634356" cy="1293962"/>
          </a:xfrm>
        </p:grpSpPr>
        <p:sp>
          <p:nvSpPr>
            <p:cNvPr id="479" name="Google Shape;479;p44"/>
            <p:cNvSpPr txBox="1"/>
            <p:nvPr/>
          </p:nvSpPr>
          <p:spPr>
            <a:xfrm>
              <a:off x="583606" y="486970"/>
              <a:ext cx="9231789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4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480" name="Google Shape;480;p44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481" name="Google Shape;481;p4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2" name="Google Shape;482;p44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83" name="Google Shape;483;p44"/>
          <p:cNvGrpSpPr/>
          <p:nvPr/>
        </p:nvGrpSpPr>
        <p:grpSpPr>
          <a:xfrm>
            <a:off x="0" y="5607439"/>
            <a:ext cx="64770" cy="1257300"/>
            <a:chOff x="1181105" y="4608196"/>
            <a:chExt cx="64770" cy="1257300"/>
          </a:xfrm>
        </p:grpSpPr>
        <p:sp>
          <p:nvSpPr>
            <p:cNvPr id="484" name="Google Shape;484;p44"/>
            <p:cNvSpPr/>
            <p:nvPr/>
          </p:nvSpPr>
          <p:spPr>
            <a:xfrm>
              <a:off x="1181105" y="4608196"/>
              <a:ext cx="64770" cy="289560"/>
            </a:xfrm>
            <a:prstGeom prst="rect">
              <a:avLst/>
            </a:prstGeom>
            <a:solidFill>
              <a:srgbClr val="EB89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5" name="Google Shape;485;p44"/>
            <p:cNvSpPr/>
            <p:nvPr/>
          </p:nvSpPr>
          <p:spPr>
            <a:xfrm>
              <a:off x="1181105" y="4932046"/>
              <a:ext cx="64770" cy="287654"/>
            </a:xfrm>
            <a:prstGeom prst="rect">
              <a:avLst/>
            </a:prstGeom>
            <a:solidFill>
              <a:srgbClr val="DF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6" name="Google Shape;486;p44"/>
            <p:cNvSpPr/>
            <p:nvPr/>
          </p:nvSpPr>
          <p:spPr>
            <a:xfrm>
              <a:off x="1181105" y="5253991"/>
              <a:ext cx="64770" cy="289560"/>
            </a:xfrm>
            <a:prstGeom prst="rect">
              <a:avLst/>
            </a:prstGeom>
            <a:solidFill>
              <a:srgbClr val="54BD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7" name="Google Shape;487;p44"/>
            <p:cNvSpPr/>
            <p:nvPr/>
          </p:nvSpPr>
          <p:spPr>
            <a:xfrm>
              <a:off x="1181105" y="5575936"/>
              <a:ext cx="64770" cy="289560"/>
            </a:xfrm>
            <a:prstGeom prst="rect">
              <a:avLst/>
            </a:prstGeom>
            <a:solidFill>
              <a:srgbClr val="3F8F6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88" name="Google Shape;488;p44"/>
          <p:cNvSpPr/>
          <p:nvPr/>
        </p:nvSpPr>
        <p:spPr>
          <a:xfrm>
            <a:off x="584200" y="487363"/>
            <a:ext cx="6495026" cy="1117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is Machine Learning?</a:t>
            </a:r>
            <a:endParaRPr sz="3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lated image" id="489" name="Google Shape;489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9297" y="1454207"/>
            <a:ext cx="5730682" cy="4298012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4"/>
          <p:cNvSpPr/>
          <p:nvPr/>
        </p:nvSpPr>
        <p:spPr>
          <a:xfrm>
            <a:off x="6235132" y="2921953"/>
            <a:ext cx="5636461" cy="173664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Machine learning is the science that allows computers to learn directly from data through </a:t>
            </a:r>
            <a:r>
              <a:rPr b="1"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examples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experience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5"/>
          <p:cNvSpPr txBox="1"/>
          <p:nvPr/>
        </p:nvSpPr>
        <p:spPr>
          <a:xfrm>
            <a:off x="887834" y="2537541"/>
            <a:ext cx="1061693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Journey of Machine learning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Related image" id="497" name="Google Shape;497;p45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lated image" id="498" name="Google Shape;498;p45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28"/>
          <p:cNvGrpSpPr/>
          <p:nvPr/>
        </p:nvGrpSpPr>
        <p:grpSpPr>
          <a:xfrm>
            <a:off x="557644" y="184561"/>
            <a:ext cx="11634356" cy="1293962"/>
            <a:chOff x="557644" y="1"/>
            <a:chExt cx="11634356" cy="1293962"/>
          </a:xfrm>
        </p:grpSpPr>
        <p:grpSp>
          <p:nvGrpSpPr>
            <p:cNvPr id="147" name="Google Shape;147;p28"/>
            <p:cNvGrpSpPr/>
            <p:nvPr/>
          </p:nvGrpSpPr>
          <p:grpSpPr>
            <a:xfrm>
              <a:off x="3179913" y="281625"/>
              <a:ext cx="5325035" cy="853515"/>
              <a:chOff x="3205793" y="21796"/>
              <a:chExt cx="5325035" cy="853515"/>
            </a:xfrm>
          </p:grpSpPr>
          <p:sp>
            <p:nvSpPr>
              <p:cNvPr id="148" name="Google Shape;148;p28"/>
              <p:cNvSpPr txBox="1"/>
              <p:nvPr/>
            </p:nvSpPr>
            <p:spPr>
              <a:xfrm>
                <a:off x="3205793" y="352091"/>
                <a:ext cx="532503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alibri"/>
                  <a:buNone/>
                </a:pPr>
                <a:r>
                  <a:t/>
                </a:r>
                <a:endParaRPr sz="2800">
                  <a:solidFill>
                    <a:srgbClr val="44546A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9" name="Google Shape;149;p28"/>
              <p:cNvSpPr txBox="1"/>
              <p:nvPr/>
            </p:nvSpPr>
            <p:spPr>
              <a:xfrm>
                <a:off x="5969132" y="21796"/>
                <a:ext cx="184731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Calibri"/>
                  <a:buNone/>
                </a:pPr>
                <a:r>
                  <a:t/>
                </a:r>
                <a:endParaRPr sz="11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grpSp>
          <p:nvGrpSpPr>
            <p:cNvPr id="150" name="Google Shape;150;p28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151" name="Google Shape;151;p2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2" name="Google Shape;152;p28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937"/>
                  <a:buFont typeface="Calibri"/>
                  <a:buNone/>
                </a:pPr>
                <a:r>
                  <a:t/>
                </a:r>
                <a:endParaRPr sz="937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53" name="Google Shape;153;p28"/>
          <p:cNvSpPr txBox="1"/>
          <p:nvPr/>
        </p:nvSpPr>
        <p:spPr>
          <a:xfrm>
            <a:off x="464020" y="887107"/>
            <a:ext cx="729452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800"/>
              <a:buFont typeface="Calibri"/>
              <a:buNone/>
            </a:pPr>
            <a:r>
              <a:rPr b="1" lang="en-US" sz="2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Takeaways from today’s session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8"/>
          <p:cNvSpPr/>
          <p:nvPr/>
        </p:nvSpPr>
        <p:spPr>
          <a:xfrm>
            <a:off x="5240240" y="1861904"/>
            <a:ext cx="2077543" cy="862676"/>
          </a:xfrm>
          <a:prstGeom prst="roundRect">
            <a:avLst>
              <a:gd fmla="val 16667" name="adj"/>
            </a:avLst>
          </a:prstGeom>
          <a:solidFill>
            <a:srgbClr val="00CCFF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Calibri"/>
              <a:buNone/>
            </a:pPr>
            <a:r>
              <a:rPr lang="en-US" sz="17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ML</a:t>
            </a:r>
            <a:endParaRPr sz="179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8"/>
          <p:cNvSpPr/>
          <p:nvPr/>
        </p:nvSpPr>
        <p:spPr>
          <a:xfrm>
            <a:off x="7423637" y="1861904"/>
            <a:ext cx="2152438" cy="862676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Calibri"/>
              <a:buNone/>
            </a:pPr>
            <a:r>
              <a:rPr lang="en-US" sz="17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 and Logistic Regression</a:t>
            </a:r>
            <a:endParaRPr sz="179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8"/>
          <p:cNvSpPr/>
          <p:nvPr/>
        </p:nvSpPr>
        <p:spPr>
          <a:xfrm>
            <a:off x="9714620" y="1861903"/>
            <a:ext cx="2055505" cy="834457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Calibri"/>
              <a:buNone/>
            </a:pPr>
            <a:r>
              <a:rPr lang="en-US" sz="17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 Tree and Random Forest</a:t>
            </a:r>
            <a:endParaRPr sz="179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8"/>
          <p:cNvSpPr/>
          <p:nvPr/>
        </p:nvSpPr>
        <p:spPr>
          <a:xfrm>
            <a:off x="556755" y="2980357"/>
            <a:ext cx="2147463" cy="8626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Calibri"/>
              <a:buNone/>
            </a:pPr>
            <a:r>
              <a:rPr lang="en-US" sz="17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Boosting</a:t>
            </a:r>
            <a:endParaRPr sz="179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8"/>
          <p:cNvSpPr/>
          <p:nvPr/>
        </p:nvSpPr>
        <p:spPr>
          <a:xfrm>
            <a:off x="2855535" y="2968303"/>
            <a:ext cx="2249232" cy="862671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Calibri"/>
              <a:buNone/>
            </a:pPr>
            <a:r>
              <a:rPr lang="en-US" sz="1799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SVM</a:t>
            </a:r>
            <a:endParaRPr sz="1799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8"/>
          <p:cNvSpPr/>
          <p:nvPr/>
        </p:nvSpPr>
        <p:spPr>
          <a:xfrm>
            <a:off x="614447" y="1832245"/>
            <a:ext cx="2089772" cy="904223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Calibri"/>
              <a:buNone/>
            </a:pPr>
            <a:r>
              <a:rPr lang="en-US" sz="1799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Introduction to Data Science</a:t>
            </a:r>
            <a:endParaRPr sz="179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8"/>
          <p:cNvSpPr/>
          <p:nvPr/>
        </p:nvSpPr>
        <p:spPr>
          <a:xfrm>
            <a:off x="2828970" y="1861904"/>
            <a:ext cx="2275797" cy="862671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Calibri"/>
              <a:buNone/>
            </a:pPr>
            <a:r>
              <a:rPr lang="en-US" sz="17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1799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tep into the world of DS </a:t>
            </a:r>
            <a:endParaRPr sz="179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8"/>
          <p:cNvSpPr/>
          <p:nvPr/>
        </p:nvSpPr>
        <p:spPr>
          <a:xfrm>
            <a:off x="5256084" y="2954460"/>
            <a:ext cx="2061699" cy="862671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Calibri"/>
              <a:buNone/>
            </a:pPr>
            <a:r>
              <a:rPr lang="en-US" sz="1799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Stacking</a:t>
            </a:r>
            <a:endParaRPr sz="1799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8"/>
          <p:cNvSpPr/>
          <p:nvPr/>
        </p:nvSpPr>
        <p:spPr>
          <a:xfrm>
            <a:off x="7469100" y="2940600"/>
            <a:ext cx="2106975" cy="862671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Calibri"/>
              <a:buNone/>
            </a:pPr>
            <a:r>
              <a:rPr lang="en-US" sz="17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Unsupervised Learning</a:t>
            </a:r>
            <a:endParaRPr sz="179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8"/>
          <p:cNvSpPr/>
          <p:nvPr/>
        </p:nvSpPr>
        <p:spPr>
          <a:xfrm>
            <a:off x="9727392" y="2940600"/>
            <a:ext cx="2042733" cy="876531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Calibri"/>
              <a:buNone/>
            </a:pPr>
            <a:r>
              <a:rPr lang="en-US" sz="17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AutoML and Research Methodology</a:t>
            </a:r>
            <a:endParaRPr sz="179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oogle Shape;504;p46"/>
          <p:cNvGrpSpPr/>
          <p:nvPr/>
        </p:nvGrpSpPr>
        <p:grpSpPr>
          <a:xfrm>
            <a:off x="557644" y="0"/>
            <a:ext cx="11634356" cy="1293962"/>
            <a:chOff x="557644" y="1"/>
            <a:chExt cx="11634356" cy="1293962"/>
          </a:xfrm>
        </p:grpSpPr>
        <p:sp>
          <p:nvSpPr>
            <p:cNvPr id="505" name="Google Shape;505;p46"/>
            <p:cNvSpPr txBox="1"/>
            <p:nvPr/>
          </p:nvSpPr>
          <p:spPr>
            <a:xfrm>
              <a:off x="583606" y="486970"/>
              <a:ext cx="9231789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4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506" name="Google Shape;506;p46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507" name="Google Shape;507;p4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08" name="Google Shape;508;p46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9" name="Google Shape;509;p46"/>
          <p:cNvGrpSpPr/>
          <p:nvPr/>
        </p:nvGrpSpPr>
        <p:grpSpPr>
          <a:xfrm>
            <a:off x="0" y="5607439"/>
            <a:ext cx="64770" cy="1257300"/>
            <a:chOff x="1181105" y="4608196"/>
            <a:chExt cx="64770" cy="1257300"/>
          </a:xfrm>
        </p:grpSpPr>
        <p:sp>
          <p:nvSpPr>
            <p:cNvPr id="510" name="Google Shape;510;p46"/>
            <p:cNvSpPr/>
            <p:nvPr/>
          </p:nvSpPr>
          <p:spPr>
            <a:xfrm>
              <a:off x="1181105" y="4608196"/>
              <a:ext cx="64770" cy="289560"/>
            </a:xfrm>
            <a:prstGeom prst="rect">
              <a:avLst/>
            </a:prstGeom>
            <a:solidFill>
              <a:srgbClr val="EB89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1" name="Google Shape;511;p46"/>
            <p:cNvSpPr/>
            <p:nvPr/>
          </p:nvSpPr>
          <p:spPr>
            <a:xfrm>
              <a:off x="1181105" y="4932046"/>
              <a:ext cx="64770" cy="287654"/>
            </a:xfrm>
            <a:prstGeom prst="rect">
              <a:avLst/>
            </a:prstGeom>
            <a:solidFill>
              <a:srgbClr val="DF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2" name="Google Shape;512;p46"/>
            <p:cNvSpPr/>
            <p:nvPr/>
          </p:nvSpPr>
          <p:spPr>
            <a:xfrm>
              <a:off x="1181105" y="5253991"/>
              <a:ext cx="64770" cy="289560"/>
            </a:xfrm>
            <a:prstGeom prst="rect">
              <a:avLst/>
            </a:prstGeom>
            <a:solidFill>
              <a:srgbClr val="54BD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3" name="Google Shape;513;p46"/>
            <p:cNvSpPr/>
            <p:nvPr/>
          </p:nvSpPr>
          <p:spPr>
            <a:xfrm>
              <a:off x="1181105" y="5575936"/>
              <a:ext cx="64770" cy="289560"/>
            </a:xfrm>
            <a:prstGeom prst="rect">
              <a:avLst/>
            </a:prstGeom>
            <a:solidFill>
              <a:srgbClr val="3F8F6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14" name="Google Shape;514;p46"/>
          <p:cNvSpPr/>
          <p:nvPr/>
        </p:nvSpPr>
        <p:spPr>
          <a:xfrm>
            <a:off x="584200" y="487363"/>
            <a:ext cx="9501292" cy="5632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Timeline of Machine learning</a:t>
            </a:r>
            <a:endParaRPr sz="3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5" name="Google Shape;515;p46"/>
          <p:cNvCxnSpPr/>
          <p:nvPr/>
        </p:nvCxnSpPr>
        <p:spPr>
          <a:xfrm>
            <a:off x="10904780" y="2629361"/>
            <a:ext cx="0" cy="1535585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6" name="Google Shape;516;p46"/>
          <p:cNvCxnSpPr/>
          <p:nvPr/>
        </p:nvCxnSpPr>
        <p:spPr>
          <a:xfrm>
            <a:off x="9178560" y="3870221"/>
            <a:ext cx="0" cy="294725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7" name="Google Shape;517;p46"/>
          <p:cNvCxnSpPr/>
          <p:nvPr/>
        </p:nvCxnSpPr>
        <p:spPr>
          <a:xfrm>
            <a:off x="9167921" y="3300934"/>
            <a:ext cx="0" cy="43458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8" name="Google Shape;518;p46"/>
          <p:cNvCxnSpPr/>
          <p:nvPr/>
        </p:nvCxnSpPr>
        <p:spPr>
          <a:xfrm>
            <a:off x="6882611" y="3404978"/>
            <a:ext cx="0" cy="759968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9" name="Google Shape;519;p46"/>
          <p:cNvCxnSpPr/>
          <p:nvPr/>
        </p:nvCxnSpPr>
        <p:spPr>
          <a:xfrm>
            <a:off x="6882611" y="2654917"/>
            <a:ext cx="0" cy="579542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0" name="Google Shape;520;p46"/>
          <p:cNvCxnSpPr/>
          <p:nvPr/>
        </p:nvCxnSpPr>
        <p:spPr>
          <a:xfrm>
            <a:off x="6882611" y="2215074"/>
            <a:ext cx="0" cy="889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1" name="Google Shape;521;p46"/>
          <p:cNvCxnSpPr/>
          <p:nvPr/>
        </p:nvCxnSpPr>
        <p:spPr>
          <a:xfrm>
            <a:off x="5222095" y="3870223"/>
            <a:ext cx="0" cy="294723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2" name="Google Shape;522;p46"/>
          <p:cNvCxnSpPr/>
          <p:nvPr/>
        </p:nvCxnSpPr>
        <p:spPr>
          <a:xfrm>
            <a:off x="5222095" y="3610803"/>
            <a:ext cx="0" cy="88901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3" name="Google Shape;523;p46"/>
          <p:cNvCxnSpPr/>
          <p:nvPr/>
        </p:nvCxnSpPr>
        <p:spPr>
          <a:xfrm>
            <a:off x="3464880" y="3404979"/>
            <a:ext cx="0" cy="759967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4" name="Google Shape;524;p46"/>
          <p:cNvCxnSpPr/>
          <p:nvPr/>
        </p:nvCxnSpPr>
        <p:spPr>
          <a:xfrm>
            <a:off x="3464880" y="3145560"/>
            <a:ext cx="0" cy="889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5" name="Google Shape;525;p46"/>
          <p:cNvCxnSpPr/>
          <p:nvPr/>
        </p:nvCxnSpPr>
        <p:spPr>
          <a:xfrm>
            <a:off x="1601471" y="3610803"/>
            <a:ext cx="0" cy="554143"/>
          </a:xfrm>
          <a:prstGeom prst="straightConnector1">
            <a:avLst/>
          </a:prstGeom>
          <a:noFill/>
          <a:ln cap="flat" cmpd="sng" w="9525">
            <a:solidFill>
              <a:schemeClr val="accent5">
                <a:alpha val="3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6" name="Google Shape;526;p46"/>
          <p:cNvSpPr/>
          <p:nvPr/>
        </p:nvSpPr>
        <p:spPr>
          <a:xfrm>
            <a:off x="911989" y="1749831"/>
            <a:ext cx="0" cy="2440515"/>
          </a:xfrm>
          <a:prstGeom prst="rect">
            <a:avLst/>
          </a:prstGeom>
          <a:gradFill>
            <a:gsLst>
              <a:gs pos="0">
                <a:srgbClr val="D2CCCA">
                  <a:alpha val="0"/>
                </a:srgbClr>
              </a:gs>
              <a:gs pos="100000">
                <a:srgbClr val="D2CCCA">
                  <a:alpha val="29803"/>
                </a:srgbClr>
              </a:gs>
            </a:gsLst>
            <a:lin ang="5400000" scaled="0"/>
          </a:gradFill>
          <a:ln>
            <a:noFill/>
          </a:ln>
          <a:effectLst>
            <a:outerShdw>
              <a:srgbClr val="000000">
                <a:alpha val="4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46"/>
          <p:cNvSpPr txBox="1"/>
          <p:nvPr/>
        </p:nvSpPr>
        <p:spPr>
          <a:xfrm>
            <a:off x="424990" y="4273123"/>
            <a:ext cx="352149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1800</a:t>
            </a:r>
            <a:endParaRPr b="1" sz="1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46"/>
          <p:cNvSpPr txBox="1"/>
          <p:nvPr/>
        </p:nvSpPr>
        <p:spPr>
          <a:xfrm>
            <a:off x="11748480" y="4273123"/>
            <a:ext cx="352149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2018</a:t>
            </a:r>
            <a:endParaRPr b="1" sz="1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46"/>
          <p:cNvSpPr/>
          <p:nvPr/>
        </p:nvSpPr>
        <p:spPr>
          <a:xfrm>
            <a:off x="911989" y="4190346"/>
            <a:ext cx="10718800" cy="381000"/>
          </a:xfrm>
          <a:prstGeom prst="rect">
            <a:avLst/>
          </a:prstGeom>
          <a:gradFill>
            <a:gsLst>
              <a:gs pos="0">
                <a:srgbClr val="B2381C"/>
              </a:gs>
              <a:gs pos="50000">
                <a:srgbClr val="F24C26"/>
              </a:gs>
              <a:gs pos="100000">
                <a:srgbClr val="B2381C"/>
              </a:gs>
            </a:gsLst>
            <a:lin ang="5400000" scaled="0"/>
          </a:gradFill>
          <a:ln>
            <a:noFill/>
          </a:ln>
          <a:effectLst>
            <a:reflection blurRad="0" dir="5400000" dist="50800" endA="300" endPos="55500" fadeDir="5400000" kx="0" rotWithShape="0" algn="bl" stA="50000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46"/>
          <p:cNvSpPr txBox="1"/>
          <p:nvPr/>
        </p:nvSpPr>
        <p:spPr>
          <a:xfrm>
            <a:off x="975489" y="4287818"/>
            <a:ext cx="182807" cy="1860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18 th century</a:t>
            </a:r>
            <a:endParaRPr b="1"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46"/>
          <p:cNvSpPr txBox="1"/>
          <p:nvPr/>
        </p:nvSpPr>
        <p:spPr>
          <a:xfrm>
            <a:off x="3102954" y="4287818"/>
            <a:ext cx="182807" cy="1860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1950</a:t>
            </a:r>
            <a:endParaRPr b="1"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46"/>
          <p:cNvSpPr txBox="1"/>
          <p:nvPr/>
        </p:nvSpPr>
        <p:spPr>
          <a:xfrm>
            <a:off x="4980353" y="4287818"/>
            <a:ext cx="182807" cy="1860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1956</a:t>
            </a:r>
            <a:endParaRPr b="1"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46"/>
          <p:cNvSpPr txBox="1"/>
          <p:nvPr/>
        </p:nvSpPr>
        <p:spPr>
          <a:xfrm flipH="1">
            <a:off x="6704256" y="4301141"/>
            <a:ext cx="647443" cy="1860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1986</a:t>
            </a:r>
            <a:endParaRPr b="1"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46"/>
          <p:cNvSpPr txBox="1"/>
          <p:nvPr/>
        </p:nvSpPr>
        <p:spPr>
          <a:xfrm>
            <a:off x="7679603" y="4228446"/>
            <a:ext cx="314189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1997</a:t>
            </a:r>
            <a:endParaRPr b="1"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46"/>
          <p:cNvSpPr txBox="1"/>
          <p:nvPr/>
        </p:nvSpPr>
        <p:spPr>
          <a:xfrm>
            <a:off x="8999888" y="4287818"/>
            <a:ext cx="182807" cy="1860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2011</a:t>
            </a:r>
            <a:endParaRPr b="1"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46"/>
          <p:cNvSpPr txBox="1"/>
          <p:nvPr/>
        </p:nvSpPr>
        <p:spPr>
          <a:xfrm>
            <a:off x="10675808" y="4287818"/>
            <a:ext cx="182807" cy="1860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2016</a:t>
            </a:r>
            <a:endParaRPr b="1"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46"/>
          <p:cNvSpPr txBox="1"/>
          <p:nvPr/>
        </p:nvSpPr>
        <p:spPr>
          <a:xfrm>
            <a:off x="628640" y="3152369"/>
            <a:ext cx="1964877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Development of Statistical methods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46"/>
          <p:cNvSpPr/>
          <p:nvPr/>
        </p:nvSpPr>
        <p:spPr>
          <a:xfrm>
            <a:off x="1525271" y="4076046"/>
            <a:ext cx="152400" cy="177800"/>
          </a:xfrm>
          <a:prstGeom prst="chevron">
            <a:avLst>
              <a:gd fmla="val 3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46"/>
          <p:cNvSpPr txBox="1"/>
          <p:nvPr/>
        </p:nvSpPr>
        <p:spPr>
          <a:xfrm>
            <a:off x="2705779" y="2746754"/>
            <a:ext cx="1511300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Turing Test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46"/>
          <p:cNvSpPr/>
          <p:nvPr/>
        </p:nvSpPr>
        <p:spPr>
          <a:xfrm>
            <a:off x="3388680" y="4076046"/>
            <a:ext cx="152400" cy="177800"/>
          </a:xfrm>
          <a:prstGeom prst="chevron">
            <a:avLst>
              <a:gd fmla="val 3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46"/>
          <p:cNvSpPr txBox="1"/>
          <p:nvPr/>
        </p:nvSpPr>
        <p:spPr>
          <a:xfrm>
            <a:off x="4255629" y="2822394"/>
            <a:ext cx="2314878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term ‘Artificial intelligence’ coined by John McCarthy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46"/>
          <p:cNvSpPr/>
          <p:nvPr/>
        </p:nvSpPr>
        <p:spPr>
          <a:xfrm>
            <a:off x="5145889" y="4076046"/>
            <a:ext cx="152400" cy="177800"/>
          </a:xfrm>
          <a:prstGeom prst="chevron">
            <a:avLst>
              <a:gd fmla="val 3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46"/>
          <p:cNvSpPr txBox="1"/>
          <p:nvPr/>
        </p:nvSpPr>
        <p:spPr>
          <a:xfrm>
            <a:off x="6123511" y="1385383"/>
            <a:ext cx="151130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David Rumelhart introduces Neural network models for machine learning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46"/>
          <p:cNvSpPr/>
          <p:nvPr/>
        </p:nvSpPr>
        <p:spPr>
          <a:xfrm>
            <a:off x="6806411" y="4076046"/>
            <a:ext cx="152400" cy="177800"/>
          </a:xfrm>
          <a:prstGeom prst="parallelogram">
            <a:avLst>
              <a:gd fmla="val 25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46"/>
          <p:cNvSpPr txBox="1"/>
          <p:nvPr/>
        </p:nvSpPr>
        <p:spPr>
          <a:xfrm>
            <a:off x="7251529" y="2873317"/>
            <a:ext cx="1511300" cy="861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 Blue defeats reigning world chess champion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46"/>
          <p:cNvSpPr/>
          <p:nvPr/>
        </p:nvSpPr>
        <p:spPr>
          <a:xfrm>
            <a:off x="7903092" y="4076046"/>
            <a:ext cx="152400" cy="177800"/>
          </a:xfrm>
          <a:prstGeom prst="chevron">
            <a:avLst>
              <a:gd fmla="val 3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46"/>
          <p:cNvSpPr txBox="1"/>
          <p:nvPr/>
        </p:nvSpPr>
        <p:spPr>
          <a:xfrm>
            <a:off x="8311138" y="1839411"/>
            <a:ext cx="176438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IBM’s Watson won a game of the US quiz show Jeopardy against two of its champions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46"/>
          <p:cNvSpPr/>
          <p:nvPr/>
        </p:nvSpPr>
        <p:spPr>
          <a:xfrm>
            <a:off x="9133359" y="4076046"/>
            <a:ext cx="152400" cy="177800"/>
          </a:xfrm>
          <a:prstGeom prst="chevron">
            <a:avLst>
              <a:gd fmla="val 3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46"/>
          <p:cNvSpPr txBox="1"/>
          <p:nvPr/>
        </p:nvSpPr>
        <p:spPr>
          <a:xfrm>
            <a:off x="10145680" y="2015112"/>
            <a:ext cx="15113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AlphaGo beats the world champion at Go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46"/>
          <p:cNvSpPr/>
          <p:nvPr/>
        </p:nvSpPr>
        <p:spPr>
          <a:xfrm>
            <a:off x="10658098" y="4076046"/>
            <a:ext cx="152400" cy="177800"/>
          </a:xfrm>
          <a:prstGeom prst="chevron">
            <a:avLst>
              <a:gd fmla="val 3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1" name="Google Shape;551;p46"/>
          <p:cNvCxnSpPr/>
          <p:nvPr/>
        </p:nvCxnSpPr>
        <p:spPr>
          <a:xfrm>
            <a:off x="7991342" y="3670205"/>
            <a:ext cx="0" cy="554143"/>
          </a:xfrm>
          <a:prstGeom prst="straightConnector1">
            <a:avLst/>
          </a:prstGeom>
          <a:noFill/>
          <a:ln cap="flat" cmpd="sng" w="9525">
            <a:solidFill>
              <a:schemeClr val="accent5">
                <a:alpha val="3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Image result for john mccarthy ai" id="552" name="Google Shape;552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3111" y="1782463"/>
            <a:ext cx="819914" cy="8199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3" name="Google Shape;553;p46"/>
          <p:cNvGrpSpPr/>
          <p:nvPr/>
        </p:nvGrpSpPr>
        <p:grpSpPr>
          <a:xfrm>
            <a:off x="400005" y="4951294"/>
            <a:ext cx="11616907" cy="1895707"/>
            <a:chOff x="335235" y="1381"/>
            <a:chExt cx="11616907" cy="1895707"/>
          </a:xfrm>
        </p:grpSpPr>
        <p:sp>
          <p:nvSpPr>
            <p:cNvPr id="554" name="Google Shape;554;p46"/>
            <p:cNvSpPr/>
            <p:nvPr/>
          </p:nvSpPr>
          <p:spPr>
            <a:xfrm>
              <a:off x="335235" y="1381"/>
              <a:ext cx="1787158" cy="1231352"/>
            </a:xfrm>
            <a:prstGeom prst="roundRect">
              <a:avLst>
                <a:gd fmla="val 16667" name="adj"/>
              </a:avLst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6"/>
            <p:cNvSpPr/>
            <p:nvPr/>
          </p:nvSpPr>
          <p:spPr>
            <a:xfrm>
              <a:off x="335235" y="1232733"/>
              <a:ext cx="1787158" cy="6630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6"/>
            <p:cNvSpPr txBox="1"/>
            <p:nvPr/>
          </p:nvSpPr>
          <p:spPr>
            <a:xfrm>
              <a:off x="335235" y="1232733"/>
              <a:ext cx="1787158" cy="6630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9550" spcFirstLastPara="1" rIns="99550" wrap="square" tIns="995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Statistics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46"/>
            <p:cNvSpPr/>
            <p:nvPr/>
          </p:nvSpPr>
          <p:spPr>
            <a:xfrm>
              <a:off x="2301185" y="1381"/>
              <a:ext cx="1787158" cy="1231352"/>
            </a:xfrm>
            <a:prstGeom prst="roundRect">
              <a:avLst>
                <a:gd fmla="val 16667" name="adj"/>
              </a:avLst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6"/>
            <p:cNvSpPr/>
            <p:nvPr/>
          </p:nvSpPr>
          <p:spPr>
            <a:xfrm>
              <a:off x="2301185" y="1232733"/>
              <a:ext cx="1787158" cy="6630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6"/>
            <p:cNvSpPr txBox="1"/>
            <p:nvPr/>
          </p:nvSpPr>
          <p:spPr>
            <a:xfrm>
              <a:off x="2301185" y="1232733"/>
              <a:ext cx="1787158" cy="6630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9550" spcFirstLastPara="1" rIns="99550" wrap="square" tIns="995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Computers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46"/>
            <p:cNvSpPr/>
            <p:nvPr/>
          </p:nvSpPr>
          <p:spPr>
            <a:xfrm>
              <a:off x="4267135" y="1381"/>
              <a:ext cx="1787158" cy="1231352"/>
            </a:xfrm>
            <a:prstGeom prst="roundRect">
              <a:avLst>
                <a:gd fmla="val 16667" name="adj"/>
              </a:avLst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6"/>
            <p:cNvSpPr/>
            <p:nvPr/>
          </p:nvSpPr>
          <p:spPr>
            <a:xfrm>
              <a:off x="4267135" y="1232733"/>
              <a:ext cx="1787158" cy="6630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6"/>
            <p:cNvSpPr txBox="1"/>
            <p:nvPr/>
          </p:nvSpPr>
          <p:spPr>
            <a:xfrm>
              <a:off x="4267135" y="1232733"/>
              <a:ext cx="1787158" cy="6630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9550" spcFirstLastPara="1" rIns="99550" wrap="square" tIns="995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AI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46"/>
            <p:cNvSpPr/>
            <p:nvPr/>
          </p:nvSpPr>
          <p:spPr>
            <a:xfrm>
              <a:off x="6233084" y="1381"/>
              <a:ext cx="1787158" cy="1231352"/>
            </a:xfrm>
            <a:prstGeom prst="roundRect">
              <a:avLst>
                <a:gd fmla="val 16667" name="adj"/>
              </a:avLst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6"/>
            <p:cNvSpPr/>
            <p:nvPr/>
          </p:nvSpPr>
          <p:spPr>
            <a:xfrm>
              <a:off x="6127356" y="1234053"/>
              <a:ext cx="1787158" cy="6630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6"/>
            <p:cNvSpPr txBox="1"/>
            <p:nvPr/>
          </p:nvSpPr>
          <p:spPr>
            <a:xfrm>
              <a:off x="6127356" y="1234053"/>
              <a:ext cx="1787158" cy="6630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9550" spcFirstLastPara="1" rIns="99550" wrap="square" tIns="995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Neural networks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46"/>
            <p:cNvSpPr/>
            <p:nvPr/>
          </p:nvSpPr>
          <p:spPr>
            <a:xfrm>
              <a:off x="8199034" y="1381"/>
              <a:ext cx="1787158" cy="1231352"/>
            </a:xfrm>
            <a:prstGeom prst="roundRect">
              <a:avLst>
                <a:gd fmla="val 16667" name="adj"/>
              </a:avLst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6"/>
            <p:cNvSpPr/>
            <p:nvPr/>
          </p:nvSpPr>
          <p:spPr>
            <a:xfrm>
              <a:off x="8199034" y="1232733"/>
              <a:ext cx="1787158" cy="6630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6"/>
            <p:cNvSpPr txBox="1"/>
            <p:nvPr/>
          </p:nvSpPr>
          <p:spPr>
            <a:xfrm>
              <a:off x="8199034" y="1232733"/>
              <a:ext cx="1787158" cy="6630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9550" spcFirstLastPara="1" rIns="99550" wrap="square" tIns="995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IBM Watson triumphs over humans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46"/>
            <p:cNvSpPr/>
            <p:nvPr/>
          </p:nvSpPr>
          <p:spPr>
            <a:xfrm>
              <a:off x="10164984" y="1381"/>
              <a:ext cx="1787158" cy="1231352"/>
            </a:xfrm>
            <a:prstGeom prst="roundRect">
              <a:avLst>
                <a:gd fmla="val 16667" name="adj"/>
              </a:avLst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6"/>
            <p:cNvSpPr/>
            <p:nvPr/>
          </p:nvSpPr>
          <p:spPr>
            <a:xfrm>
              <a:off x="10164984" y="1232733"/>
              <a:ext cx="1787158" cy="6630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6"/>
            <p:cNvSpPr txBox="1"/>
            <p:nvPr/>
          </p:nvSpPr>
          <p:spPr>
            <a:xfrm>
              <a:off x="10164984" y="1232733"/>
              <a:ext cx="1787158" cy="6630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9550" spcFirstLastPara="1" rIns="99550" wrap="square" tIns="995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AlphaGo beats world champion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7"/>
          <p:cNvSpPr txBox="1"/>
          <p:nvPr/>
        </p:nvSpPr>
        <p:spPr>
          <a:xfrm>
            <a:off x="975799" y="2723521"/>
            <a:ext cx="1061693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Machine learning has been there for last few decades, why is it popular now?</a:t>
            </a:r>
            <a:endParaRPr/>
          </a:p>
        </p:txBody>
      </p:sp>
      <p:sp>
        <p:nvSpPr>
          <p:cNvPr descr="Related image" id="578" name="Google Shape;578;p47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lated image" id="579" name="Google Shape;579;p47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8"/>
          <p:cNvSpPr txBox="1"/>
          <p:nvPr/>
        </p:nvSpPr>
        <p:spPr>
          <a:xfrm>
            <a:off x="11363326" y="6368310"/>
            <a:ext cx="492443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Roboto"/>
              <a:buNone/>
            </a:pPr>
            <a:r>
              <a:rPr b="0" i="0" lang="en-US" sz="216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07</a:t>
            </a:r>
            <a:endParaRPr/>
          </a:p>
        </p:txBody>
      </p:sp>
      <p:pic>
        <p:nvPicPr>
          <p:cNvPr id="586" name="Google Shape;58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62407" y="1"/>
            <a:ext cx="1829593" cy="1293962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48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37"/>
              <a:buFont typeface="Calibri"/>
              <a:buNone/>
            </a:pPr>
            <a:r>
              <a:t/>
            </a:r>
            <a:endParaRPr b="0" i="0" sz="937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48"/>
          <p:cNvSpPr txBox="1"/>
          <p:nvPr>
            <p:ph type="title"/>
          </p:nvPr>
        </p:nvSpPr>
        <p:spPr>
          <a:xfrm>
            <a:off x="487680" y="0"/>
            <a:ext cx="10424478" cy="1450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br>
              <a:rPr lang="en-US" sz="3200">
                <a:latin typeface="Arial"/>
                <a:ea typeface="Arial"/>
                <a:cs typeface="Arial"/>
                <a:sym typeface="Arial"/>
              </a:rPr>
            </a:br>
            <a:br>
              <a:rPr lang="en-US" sz="3200">
                <a:latin typeface="Arial"/>
                <a:ea typeface="Arial"/>
                <a:cs typeface="Arial"/>
                <a:sym typeface="Arial"/>
              </a:rPr>
            </a:br>
            <a:r>
              <a:rPr lang="en-US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Why is Machine Learning a rage now : Data Availability</a:t>
            </a:r>
            <a:br>
              <a:rPr lang="en-US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3200">
                <a:latin typeface="Arial"/>
                <a:ea typeface="Arial"/>
                <a:cs typeface="Arial"/>
                <a:sym typeface="Arial"/>
              </a:rPr>
            </a:b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9" name="Google Shape;589;p48"/>
          <p:cNvGrpSpPr/>
          <p:nvPr/>
        </p:nvGrpSpPr>
        <p:grpSpPr>
          <a:xfrm>
            <a:off x="1358114" y="1978596"/>
            <a:ext cx="8683592" cy="4602079"/>
            <a:chOff x="23293" y="0"/>
            <a:chExt cx="8683592" cy="4602079"/>
          </a:xfrm>
        </p:grpSpPr>
        <p:sp>
          <p:nvSpPr>
            <p:cNvPr id="590" name="Google Shape;590;p48"/>
            <p:cNvSpPr/>
            <p:nvPr/>
          </p:nvSpPr>
          <p:spPr>
            <a:xfrm>
              <a:off x="256937" y="0"/>
              <a:ext cx="8191312" cy="3865613"/>
            </a:xfrm>
            <a:prstGeom prst="roundRect">
              <a:avLst>
                <a:gd fmla="val 16667" name="adj"/>
              </a:avLst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8"/>
            <p:cNvSpPr/>
            <p:nvPr/>
          </p:nvSpPr>
          <p:spPr>
            <a:xfrm>
              <a:off x="23293" y="3218160"/>
              <a:ext cx="8683592" cy="13839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8"/>
            <p:cNvSpPr txBox="1"/>
            <p:nvPr/>
          </p:nvSpPr>
          <p:spPr>
            <a:xfrm>
              <a:off x="23293" y="3218160"/>
              <a:ext cx="8683592" cy="13839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70675" spcFirstLastPara="1" rIns="170675" wrap="square" tIns="170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84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Amount of digital data being generated is huge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descr="https://c1.staticflickr.com/3/2671/4100679811_24921fe925_b.jpg" id="593" name="Google Shape;593;p48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9"/>
          <p:cNvSpPr txBox="1"/>
          <p:nvPr/>
        </p:nvSpPr>
        <p:spPr>
          <a:xfrm>
            <a:off x="11363326" y="6368310"/>
            <a:ext cx="492443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Roboto"/>
              <a:buNone/>
            </a:pPr>
            <a:r>
              <a:rPr b="0" i="0" lang="en-US" sz="216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07</a:t>
            </a:r>
            <a:endParaRPr/>
          </a:p>
        </p:txBody>
      </p:sp>
      <p:pic>
        <p:nvPicPr>
          <p:cNvPr id="600" name="Google Shape;60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62407" y="1"/>
            <a:ext cx="1829593" cy="1293962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49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37"/>
              <a:buFont typeface="Calibri"/>
              <a:buNone/>
            </a:pPr>
            <a:r>
              <a:t/>
            </a:r>
            <a:endParaRPr b="0" i="0" sz="937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49"/>
          <p:cNvSpPr txBox="1"/>
          <p:nvPr>
            <p:ph type="title"/>
          </p:nvPr>
        </p:nvSpPr>
        <p:spPr>
          <a:xfrm>
            <a:off x="487680" y="0"/>
            <a:ext cx="10424478" cy="1450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br>
              <a:rPr lang="en-US" sz="2800">
                <a:latin typeface="Arial"/>
                <a:ea typeface="Arial"/>
                <a:cs typeface="Arial"/>
                <a:sym typeface="Arial"/>
              </a:rPr>
            </a:br>
            <a:br>
              <a:rPr lang="en-US" sz="2800">
                <a:latin typeface="Arial"/>
                <a:ea typeface="Arial"/>
                <a:cs typeface="Arial"/>
                <a:sym typeface="Arial"/>
              </a:rPr>
            </a:br>
            <a:r>
              <a:rPr lang="en-US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Why is Machine Learning a rage now : Computational power</a:t>
            </a:r>
            <a:br>
              <a:rPr lang="en-US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2800">
                <a:latin typeface="Arial"/>
                <a:ea typeface="Arial"/>
                <a:cs typeface="Arial"/>
                <a:sym typeface="Arial"/>
              </a:rPr>
            </a:b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3" name="Google Shape;603;p49"/>
          <p:cNvGrpSpPr/>
          <p:nvPr/>
        </p:nvGrpSpPr>
        <p:grpSpPr>
          <a:xfrm>
            <a:off x="2162336" y="1777913"/>
            <a:ext cx="8468336" cy="4274407"/>
            <a:chOff x="109653" y="734"/>
            <a:chExt cx="8468336" cy="4274407"/>
          </a:xfrm>
        </p:grpSpPr>
        <p:sp>
          <p:nvSpPr>
            <p:cNvPr id="604" name="Google Shape;604;p49"/>
            <p:cNvSpPr/>
            <p:nvPr/>
          </p:nvSpPr>
          <p:spPr>
            <a:xfrm>
              <a:off x="109653" y="734"/>
              <a:ext cx="4032460" cy="2778365"/>
            </a:xfrm>
            <a:prstGeom prst="roundRect">
              <a:avLst>
                <a:gd fmla="val 16667" name="adj"/>
              </a:avLst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9"/>
            <p:cNvSpPr/>
            <p:nvPr/>
          </p:nvSpPr>
          <p:spPr>
            <a:xfrm>
              <a:off x="109653" y="2779099"/>
              <a:ext cx="4032460" cy="14960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9"/>
            <p:cNvSpPr txBox="1"/>
            <p:nvPr/>
          </p:nvSpPr>
          <p:spPr>
            <a:xfrm>
              <a:off x="109653" y="2779099"/>
              <a:ext cx="4032460" cy="14960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163575" spcFirstLastPara="1" rIns="163575" wrap="square" tIns="163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Processors reliably store and analyze massive data</a:t>
              </a:r>
              <a:endParaRPr/>
            </a:p>
          </p:txBody>
        </p:sp>
        <p:sp>
          <p:nvSpPr>
            <p:cNvPr id="607" name="Google Shape;607;p49"/>
            <p:cNvSpPr/>
            <p:nvPr/>
          </p:nvSpPr>
          <p:spPr>
            <a:xfrm>
              <a:off x="4545529" y="734"/>
              <a:ext cx="4032460" cy="2778365"/>
            </a:xfrm>
            <a:prstGeom prst="roundRect">
              <a:avLst>
                <a:gd fmla="val 16667" name="adj"/>
              </a:avLst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9"/>
            <p:cNvSpPr/>
            <p:nvPr/>
          </p:nvSpPr>
          <p:spPr>
            <a:xfrm>
              <a:off x="4545529" y="2779099"/>
              <a:ext cx="4032460" cy="14960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9"/>
            <p:cNvSpPr txBox="1"/>
            <p:nvPr/>
          </p:nvSpPr>
          <p:spPr>
            <a:xfrm>
              <a:off x="4545529" y="2779099"/>
              <a:ext cx="4032460" cy="14960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163575" spcFirstLastPara="1" rIns="163575" wrap="square" tIns="163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Building complex Machine Learning models </a:t>
              </a:r>
              <a:r>
                <a:rPr b="0" i="0" lang="en-US" sz="2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with billions of parameters are now possible</a:t>
              </a:r>
              <a:r>
                <a:rPr lang="en-US" sz="2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descr="https://c1.staticflickr.com/3/2671/4100679811_24921fe925_b.jpg" id="610" name="Google Shape;610;p49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0"/>
          <p:cNvSpPr txBox="1"/>
          <p:nvPr/>
        </p:nvSpPr>
        <p:spPr>
          <a:xfrm>
            <a:off x="805318" y="2568538"/>
            <a:ext cx="1061693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Let’s compare between Traditional programming and Machine Learning..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Related image" id="617" name="Google Shape;617;p50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lated image" id="618" name="Google Shape;618;p50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oogle Shape;624;p51"/>
          <p:cNvGrpSpPr/>
          <p:nvPr/>
        </p:nvGrpSpPr>
        <p:grpSpPr>
          <a:xfrm>
            <a:off x="557644" y="0"/>
            <a:ext cx="11634356" cy="1293962"/>
            <a:chOff x="557644" y="1"/>
            <a:chExt cx="11634356" cy="1293962"/>
          </a:xfrm>
        </p:grpSpPr>
        <p:sp>
          <p:nvSpPr>
            <p:cNvPr id="625" name="Google Shape;625;p51"/>
            <p:cNvSpPr txBox="1"/>
            <p:nvPr/>
          </p:nvSpPr>
          <p:spPr>
            <a:xfrm>
              <a:off x="583606" y="486970"/>
              <a:ext cx="9231789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4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626" name="Google Shape;626;p51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627" name="Google Shape;627;p5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28" name="Google Shape;628;p51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29" name="Google Shape;629;p51"/>
          <p:cNvGrpSpPr/>
          <p:nvPr/>
        </p:nvGrpSpPr>
        <p:grpSpPr>
          <a:xfrm>
            <a:off x="0" y="5607439"/>
            <a:ext cx="64770" cy="1257300"/>
            <a:chOff x="1181105" y="4608196"/>
            <a:chExt cx="64770" cy="1257300"/>
          </a:xfrm>
        </p:grpSpPr>
        <p:sp>
          <p:nvSpPr>
            <p:cNvPr id="630" name="Google Shape;630;p51"/>
            <p:cNvSpPr/>
            <p:nvPr/>
          </p:nvSpPr>
          <p:spPr>
            <a:xfrm>
              <a:off x="1181105" y="4608196"/>
              <a:ext cx="64770" cy="289560"/>
            </a:xfrm>
            <a:prstGeom prst="rect">
              <a:avLst/>
            </a:prstGeom>
            <a:solidFill>
              <a:srgbClr val="EB89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31" name="Google Shape;631;p51"/>
            <p:cNvSpPr/>
            <p:nvPr/>
          </p:nvSpPr>
          <p:spPr>
            <a:xfrm>
              <a:off x="1181105" y="4932046"/>
              <a:ext cx="64770" cy="287654"/>
            </a:xfrm>
            <a:prstGeom prst="rect">
              <a:avLst/>
            </a:prstGeom>
            <a:solidFill>
              <a:srgbClr val="DF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32" name="Google Shape;632;p51"/>
            <p:cNvSpPr/>
            <p:nvPr/>
          </p:nvSpPr>
          <p:spPr>
            <a:xfrm>
              <a:off x="1181105" y="5253991"/>
              <a:ext cx="64770" cy="289560"/>
            </a:xfrm>
            <a:prstGeom prst="rect">
              <a:avLst/>
            </a:prstGeom>
            <a:solidFill>
              <a:srgbClr val="54BD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33" name="Google Shape;633;p51"/>
            <p:cNvSpPr/>
            <p:nvPr/>
          </p:nvSpPr>
          <p:spPr>
            <a:xfrm>
              <a:off x="1181105" y="5575936"/>
              <a:ext cx="64770" cy="289560"/>
            </a:xfrm>
            <a:prstGeom prst="rect">
              <a:avLst/>
            </a:prstGeom>
            <a:solidFill>
              <a:srgbClr val="3F8F6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34" name="Google Shape;634;p51"/>
          <p:cNvSpPr/>
          <p:nvPr/>
        </p:nvSpPr>
        <p:spPr>
          <a:xfrm>
            <a:off x="584200" y="487363"/>
            <a:ext cx="9501292" cy="5632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Pros and Cons of Traditional programming</a:t>
            </a:r>
            <a:endParaRPr sz="3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5" name="Google Shape;635;p51"/>
          <p:cNvGrpSpPr/>
          <p:nvPr/>
        </p:nvGrpSpPr>
        <p:grpSpPr>
          <a:xfrm>
            <a:off x="2234407" y="1861334"/>
            <a:ext cx="8128000" cy="4385768"/>
            <a:chOff x="0" y="516449"/>
            <a:chExt cx="8128000" cy="4385768"/>
          </a:xfrm>
        </p:grpSpPr>
        <p:sp>
          <p:nvSpPr>
            <p:cNvPr id="636" name="Google Shape;636;p51"/>
            <p:cNvSpPr/>
            <p:nvPr/>
          </p:nvSpPr>
          <p:spPr>
            <a:xfrm>
              <a:off x="731520" y="1247782"/>
              <a:ext cx="7071360" cy="3654435"/>
            </a:xfrm>
            <a:prstGeom prst="rect">
              <a:avLst/>
            </a:prstGeom>
            <a:solidFill>
              <a:srgbClr val="C3D4EB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51"/>
            <p:cNvSpPr/>
            <p:nvPr/>
          </p:nvSpPr>
          <p:spPr>
            <a:xfrm>
              <a:off x="942848" y="1675172"/>
              <a:ext cx="3283712" cy="3126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51"/>
            <p:cNvSpPr txBox="1"/>
            <p:nvPr/>
          </p:nvSpPr>
          <p:spPr>
            <a:xfrm>
              <a:off x="942848" y="1675172"/>
              <a:ext cx="3283712" cy="3126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2850" lIns="62850" spcFirstLastPara="1" rIns="62850" wrap="square" tIns="62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Pros</a:t>
              </a:r>
              <a:endParaRPr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1155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Calibri"/>
                <a:buChar char="•"/>
              </a:pPr>
              <a:r>
                <a:rPr b="0" i="0" lang="en-US" sz="2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Easier to read and understand</a:t>
              </a:r>
              <a:endPara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9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Calibri"/>
                <a:buChar char="•"/>
              </a:pPr>
              <a:r>
                <a:rPr b="0" i="0" lang="en-US" sz="2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Error analysis is simpler</a:t>
              </a:r>
              <a:endPara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51"/>
            <p:cNvSpPr/>
            <p:nvPr/>
          </p:nvSpPr>
          <p:spPr>
            <a:xfrm>
              <a:off x="4299712" y="1675172"/>
              <a:ext cx="3283712" cy="3126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51"/>
            <p:cNvSpPr txBox="1"/>
            <p:nvPr/>
          </p:nvSpPr>
          <p:spPr>
            <a:xfrm>
              <a:off x="4299712" y="1675172"/>
              <a:ext cx="3283712" cy="3126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2850" lIns="62850" spcFirstLastPara="1" rIns="62850" wrap="square" tIns="62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Cons</a:t>
              </a:r>
              <a:endParaRPr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1155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Calibri"/>
                <a:buChar char="•"/>
              </a:pPr>
              <a:r>
                <a:rPr b="0" i="0" lang="en-US" sz="2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Rule based systems </a:t>
              </a:r>
              <a:endPara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9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Calibri"/>
                <a:buChar char="•"/>
              </a:pPr>
              <a:r>
                <a:rPr b="0" i="0" lang="en-US" sz="2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Fails in many outside test scenarios</a:t>
              </a:r>
              <a:endPara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9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Calibri"/>
                <a:buChar char="•"/>
              </a:pPr>
              <a:r>
                <a:rPr b="0" i="0" lang="en-US" sz="2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Hard coding becomes difficult for humongous data </a:t>
              </a:r>
              <a:endPara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51"/>
            <p:cNvSpPr/>
            <p:nvPr/>
          </p:nvSpPr>
          <p:spPr>
            <a:xfrm>
              <a:off x="0" y="516449"/>
              <a:ext cx="1381760" cy="1381760"/>
            </a:xfrm>
            <a:prstGeom prst="plus">
              <a:avLst>
                <a:gd fmla="val 32810" name="adj"/>
              </a:avLst>
            </a:prstGeom>
            <a:solidFill>
              <a:srgbClr val="599BD5"/>
            </a:solidFill>
            <a:ln cap="flat" cmpd="sng" w="12700">
              <a:solidFill>
                <a:srgbClr val="599BD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51"/>
            <p:cNvSpPr/>
            <p:nvPr/>
          </p:nvSpPr>
          <p:spPr>
            <a:xfrm>
              <a:off x="6827520" y="1013363"/>
              <a:ext cx="1300480" cy="445662"/>
            </a:xfrm>
            <a:prstGeom prst="rect">
              <a:avLst/>
            </a:prstGeom>
            <a:solidFill>
              <a:srgbClr val="599BD5"/>
            </a:solidFill>
            <a:ln cap="flat" cmpd="sng" w="12700">
              <a:solidFill>
                <a:srgbClr val="599BD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43" name="Google Shape;643;p51"/>
            <p:cNvCxnSpPr/>
            <p:nvPr/>
          </p:nvCxnSpPr>
          <p:spPr>
            <a:xfrm>
              <a:off x="4267200" y="1681857"/>
              <a:ext cx="812" cy="2985941"/>
            </a:xfrm>
            <a:prstGeom prst="straightConnector1">
              <a:avLst/>
            </a:prstGeom>
            <a:noFill/>
            <a:ln cap="flat" cmpd="sng" w="12700">
              <a:solidFill>
                <a:srgbClr val="487AA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2"/>
          <p:cNvSpPr txBox="1"/>
          <p:nvPr/>
        </p:nvSpPr>
        <p:spPr>
          <a:xfrm>
            <a:off x="11363326" y="6368310"/>
            <a:ext cx="492443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Roboto"/>
              <a:buNone/>
            </a:pPr>
            <a:r>
              <a:rPr b="0" i="0" lang="en-US" sz="216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07</a:t>
            </a:r>
            <a:endParaRPr/>
          </a:p>
        </p:txBody>
      </p:sp>
      <p:pic>
        <p:nvPicPr>
          <p:cNvPr id="650" name="Google Shape;65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62407" y="1"/>
            <a:ext cx="1829593" cy="1293962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52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37"/>
              <a:buFont typeface="Calibri"/>
              <a:buNone/>
            </a:pPr>
            <a:r>
              <a:t/>
            </a:r>
            <a:endParaRPr b="0" i="0" sz="937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2" name="Google Shape;652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35742" y="1541951"/>
            <a:ext cx="8210550" cy="5038725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52"/>
          <p:cNvSpPr txBox="1"/>
          <p:nvPr>
            <p:ph type="title"/>
          </p:nvPr>
        </p:nvSpPr>
        <p:spPr>
          <a:xfrm>
            <a:off x="487680" y="0"/>
            <a:ext cx="10424478" cy="1450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None/>
            </a:pPr>
            <a:br>
              <a:rPr lang="en-US" sz="2520">
                <a:latin typeface="Arial"/>
                <a:ea typeface="Arial"/>
                <a:cs typeface="Arial"/>
                <a:sym typeface="Arial"/>
              </a:rPr>
            </a:br>
            <a:br>
              <a:rPr lang="en-US" sz="2520">
                <a:latin typeface="Arial"/>
                <a:ea typeface="Arial"/>
                <a:cs typeface="Arial"/>
                <a:sym typeface="Arial"/>
              </a:rPr>
            </a:b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Traditional Programming vs Machine Learning</a:t>
            </a:r>
            <a:br>
              <a:rPr lang="en-US" sz="252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2520">
                <a:latin typeface="Arial"/>
                <a:ea typeface="Arial"/>
                <a:cs typeface="Arial"/>
                <a:sym typeface="Arial"/>
              </a:rPr>
            </a:br>
            <a:endParaRPr sz="252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4" name="Google Shape;654;p52"/>
          <p:cNvCxnSpPr/>
          <p:nvPr/>
        </p:nvCxnSpPr>
        <p:spPr>
          <a:xfrm>
            <a:off x="5715417" y="1450975"/>
            <a:ext cx="0" cy="5129701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3"/>
          <p:cNvSpPr txBox="1"/>
          <p:nvPr/>
        </p:nvSpPr>
        <p:spPr>
          <a:xfrm>
            <a:off x="1779636" y="1071871"/>
            <a:ext cx="977203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Top Machine learning terminologies to start with…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Related image" id="661" name="Google Shape;661;p53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lated image" id="662" name="Google Shape;662;p53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elated image" id="663" name="Google Shape;663;p53"/>
          <p:cNvPicPr preferRelativeResize="0"/>
          <p:nvPr/>
        </p:nvPicPr>
        <p:blipFill rotWithShape="1">
          <a:blip r:embed="rId3">
            <a:alphaModFix/>
          </a:blip>
          <a:srcRect b="10873" l="0" r="-1166" t="0"/>
          <a:stretch/>
        </p:blipFill>
        <p:spPr>
          <a:xfrm>
            <a:off x="4912576" y="2554000"/>
            <a:ext cx="3083571" cy="224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6158" y="2279269"/>
            <a:ext cx="2406956" cy="3118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Google Shape;67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62407" y="1"/>
            <a:ext cx="1829593" cy="1293962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5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37"/>
              <a:buFont typeface="Calibri"/>
              <a:buNone/>
            </a:pPr>
            <a:r>
              <a:t/>
            </a:r>
            <a:endParaRPr b="0" i="0" sz="937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54"/>
          <p:cNvSpPr txBox="1"/>
          <p:nvPr>
            <p:ph type="title"/>
          </p:nvPr>
        </p:nvSpPr>
        <p:spPr>
          <a:xfrm>
            <a:off x="557644" y="277497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Term 1: Features</a:t>
            </a:r>
            <a:b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54"/>
          <p:cNvSpPr/>
          <p:nvPr/>
        </p:nvSpPr>
        <p:spPr>
          <a:xfrm>
            <a:off x="557644" y="1474486"/>
            <a:ext cx="111590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number of distinct traits that can be used to describe each item in a quantitative manner.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74" name="Google Shape;674;p54"/>
          <p:cNvGraphicFramePr/>
          <p:nvPr/>
        </p:nvGraphicFramePr>
        <p:xfrm>
          <a:off x="960895" y="299117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{A71AC160-D9FC-420B-9092-ABF935C115A0}</a:tableStyleId>
              </a:tblPr>
              <a:tblGrid>
                <a:gridCol w="1447000"/>
                <a:gridCol w="1450725"/>
                <a:gridCol w="1450725"/>
                <a:gridCol w="1450725"/>
                <a:gridCol w="1450725"/>
                <a:gridCol w="1450725"/>
                <a:gridCol w="1450725"/>
              </a:tblGrid>
              <a:tr h="1412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Color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Size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Shape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Which vendor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Which part of the country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Taste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</a:tr>
              <a:tr h="434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Mango 1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Yellow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Big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Oval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Local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Amritsar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Ripe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434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Mango 2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Green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Small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Round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Foreign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England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Sweet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434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Mango 3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Yellow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Small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Round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Local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Amritsar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Juicy</a:t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675" name="Google Shape;675;p54"/>
          <p:cNvSpPr/>
          <p:nvPr/>
        </p:nvSpPr>
        <p:spPr>
          <a:xfrm>
            <a:off x="2278250" y="3223647"/>
            <a:ext cx="7268705" cy="1038387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54"/>
          <p:cNvSpPr txBox="1"/>
          <p:nvPr/>
        </p:nvSpPr>
        <p:spPr>
          <a:xfrm>
            <a:off x="3316637" y="2094330"/>
            <a:ext cx="313065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Features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-Distinct traits that decide taste of a mango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7" name="Google Shape;677;p54"/>
          <p:cNvCxnSpPr>
            <a:stCxn id="675" idx="0"/>
          </p:cNvCxnSpPr>
          <p:nvPr/>
        </p:nvCxnSpPr>
        <p:spPr>
          <a:xfrm rot="10800000">
            <a:off x="5269402" y="2687547"/>
            <a:ext cx="643200" cy="536100"/>
          </a:xfrm>
          <a:prstGeom prst="straightConnector1">
            <a:avLst/>
          </a:prstGeom>
          <a:noFill/>
          <a:ln cap="flat" cmpd="sng" w="57150">
            <a:solidFill>
              <a:srgbClr val="2E75B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78" name="Google Shape;678;p54"/>
          <p:cNvSpPr/>
          <p:nvPr/>
        </p:nvSpPr>
        <p:spPr>
          <a:xfrm>
            <a:off x="9795134" y="3257227"/>
            <a:ext cx="1134546" cy="1004807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54"/>
          <p:cNvSpPr txBox="1"/>
          <p:nvPr/>
        </p:nvSpPr>
        <p:spPr>
          <a:xfrm>
            <a:off x="8442699" y="2007148"/>
            <a:ext cx="313065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 Feature variable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Taste of a mango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0" name="Google Shape;680;p54"/>
          <p:cNvCxnSpPr/>
          <p:nvPr/>
        </p:nvCxnSpPr>
        <p:spPr>
          <a:xfrm flipH="1" rot="10800000">
            <a:off x="10329619" y="2415570"/>
            <a:ext cx="286425" cy="832638"/>
          </a:xfrm>
          <a:prstGeom prst="straightConnector1">
            <a:avLst/>
          </a:prstGeom>
          <a:noFill/>
          <a:ln cap="flat" cmpd="sng" w="57150">
            <a:solidFill>
              <a:srgbClr val="2E75B5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62407" y="1"/>
            <a:ext cx="1829593" cy="1293962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55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37"/>
              <a:buFont typeface="Calibri"/>
              <a:buNone/>
            </a:pPr>
            <a:r>
              <a:t/>
            </a:r>
            <a:endParaRPr b="0" i="0" sz="937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55"/>
          <p:cNvSpPr txBox="1"/>
          <p:nvPr>
            <p:ph type="title"/>
          </p:nvPr>
        </p:nvSpPr>
        <p:spPr>
          <a:xfrm>
            <a:off x="557644" y="277497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Term 2: Samples</a:t>
            </a:r>
            <a:b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55"/>
          <p:cNvSpPr/>
          <p:nvPr/>
        </p:nvSpPr>
        <p:spPr>
          <a:xfrm>
            <a:off x="557644" y="1474486"/>
            <a:ext cx="1115907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sample is an item to process. For instance, it could be an document, picture, sound, or a raw database.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result for raw data icon" id="690" name="Google Shape;690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48966" y="2490554"/>
            <a:ext cx="1039922" cy="9356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data icon" id="691" name="Google Shape;691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51766" y="3391386"/>
            <a:ext cx="1633710" cy="16337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picture icon" id="692" name="Google Shape;692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50168" y="2907409"/>
            <a:ext cx="2260443" cy="22604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ound icon" id="693" name="Google Shape;693;p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06725" y="3221897"/>
            <a:ext cx="1945955" cy="19459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document icon" id="694" name="Google Shape;694;p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6571" y="2633433"/>
            <a:ext cx="2534419" cy="2534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29"/>
          <p:cNvGrpSpPr/>
          <p:nvPr/>
        </p:nvGrpSpPr>
        <p:grpSpPr>
          <a:xfrm>
            <a:off x="559086" y="185407"/>
            <a:ext cx="11631326" cy="1293625"/>
            <a:chOff x="557644" y="1"/>
            <a:chExt cx="11634356" cy="1293962"/>
          </a:xfrm>
        </p:grpSpPr>
        <p:grpSp>
          <p:nvGrpSpPr>
            <p:cNvPr id="170" name="Google Shape;170;p29"/>
            <p:cNvGrpSpPr/>
            <p:nvPr/>
          </p:nvGrpSpPr>
          <p:grpSpPr>
            <a:xfrm>
              <a:off x="3179913" y="281625"/>
              <a:ext cx="5325035" cy="853515"/>
              <a:chOff x="3205793" y="21796"/>
              <a:chExt cx="5325035" cy="853515"/>
            </a:xfrm>
          </p:grpSpPr>
          <p:sp>
            <p:nvSpPr>
              <p:cNvPr id="171" name="Google Shape;171;p29"/>
              <p:cNvSpPr txBox="1"/>
              <p:nvPr/>
            </p:nvSpPr>
            <p:spPr>
              <a:xfrm>
                <a:off x="3205793" y="352091"/>
                <a:ext cx="532503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99">
                  <a:solidFill>
                    <a:srgbClr val="44546A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2" name="Google Shape;172;p29"/>
              <p:cNvSpPr txBox="1"/>
              <p:nvPr/>
            </p:nvSpPr>
            <p:spPr>
              <a:xfrm>
                <a:off x="5969132" y="21796"/>
                <a:ext cx="184731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grpSp>
          <p:nvGrpSpPr>
            <p:cNvPr id="173" name="Google Shape;173;p29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174" name="Google Shape;174;p2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5" name="Google Shape;175;p29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76" name="Google Shape;176;p29"/>
          <p:cNvSpPr txBox="1"/>
          <p:nvPr/>
        </p:nvSpPr>
        <p:spPr>
          <a:xfrm>
            <a:off x="465488" y="887769"/>
            <a:ext cx="7292625" cy="5230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Takeaways from today’s session</a:t>
            </a:r>
            <a:endParaRPr b="1" sz="2799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7" name="Google Shape;177;p29"/>
          <p:cNvGrpSpPr/>
          <p:nvPr/>
        </p:nvGrpSpPr>
        <p:grpSpPr>
          <a:xfrm>
            <a:off x="1982001" y="1985986"/>
            <a:ext cx="8227997" cy="505440"/>
            <a:chOff x="0" y="47786"/>
            <a:chExt cx="8227997" cy="505440"/>
          </a:xfrm>
        </p:grpSpPr>
        <p:sp>
          <p:nvSpPr>
            <p:cNvPr id="178" name="Google Shape;178;p29"/>
            <p:cNvSpPr/>
            <p:nvPr/>
          </p:nvSpPr>
          <p:spPr>
            <a:xfrm>
              <a:off x="0" y="47786"/>
              <a:ext cx="8227997" cy="50544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9"/>
            <p:cNvSpPr txBox="1"/>
            <p:nvPr/>
          </p:nvSpPr>
          <p:spPr>
            <a:xfrm>
              <a:off x="24674" y="72460"/>
              <a:ext cx="8178649" cy="4560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-285750" lvl="0" marL="2857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Introduction to Machine Learning</a:t>
              </a:r>
              <a:endParaRPr/>
            </a:p>
          </p:txBody>
        </p:sp>
      </p:grpSp>
      <p:grpSp>
        <p:nvGrpSpPr>
          <p:cNvPr id="180" name="Google Shape;180;p29"/>
          <p:cNvGrpSpPr/>
          <p:nvPr/>
        </p:nvGrpSpPr>
        <p:grpSpPr>
          <a:xfrm>
            <a:off x="1982001" y="2617762"/>
            <a:ext cx="8227997" cy="505440"/>
            <a:chOff x="0" y="679562"/>
            <a:chExt cx="8227997" cy="505440"/>
          </a:xfrm>
        </p:grpSpPr>
        <p:sp>
          <p:nvSpPr>
            <p:cNvPr id="181" name="Google Shape;181;p29"/>
            <p:cNvSpPr/>
            <p:nvPr/>
          </p:nvSpPr>
          <p:spPr>
            <a:xfrm>
              <a:off x="0" y="679562"/>
              <a:ext cx="8227997" cy="50544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9"/>
            <p:cNvSpPr txBox="1"/>
            <p:nvPr/>
          </p:nvSpPr>
          <p:spPr>
            <a:xfrm>
              <a:off x="24674" y="704236"/>
              <a:ext cx="8178649" cy="4560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-285750" lvl="0" marL="2857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Types of Machine Learning</a:t>
              </a:r>
              <a:endParaRPr/>
            </a:p>
          </p:txBody>
        </p:sp>
      </p:grpSp>
      <p:grpSp>
        <p:nvGrpSpPr>
          <p:cNvPr id="183" name="Google Shape;183;p29"/>
          <p:cNvGrpSpPr/>
          <p:nvPr/>
        </p:nvGrpSpPr>
        <p:grpSpPr>
          <a:xfrm>
            <a:off x="1982001" y="3242009"/>
            <a:ext cx="8227997" cy="505440"/>
            <a:chOff x="0" y="1303809"/>
            <a:chExt cx="8227997" cy="505440"/>
          </a:xfrm>
        </p:grpSpPr>
        <p:sp>
          <p:nvSpPr>
            <p:cNvPr id="184" name="Google Shape;184;p29"/>
            <p:cNvSpPr/>
            <p:nvPr/>
          </p:nvSpPr>
          <p:spPr>
            <a:xfrm>
              <a:off x="0" y="1303809"/>
              <a:ext cx="8227997" cy="50544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9"/>
            <p:cNvSpPr txBox="1"/>
            <p:nvPr/>
          </p:nvSpPr>
          <p:spPr>
            <a:xfrm>
              <a:off x="24674" y="1328483"/>
              <a:ext cx="8178649" cy="4560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-285750" lvl="0" marL="2857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Model evaluation metrics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6" name="Google Shape;186;p29"/>
          <p:cNvGrpSpPr/>
          <p:nvPr/>
        </p:nvGrpSpPr>
        <p:grpSpPr>
          <a:xfrm>
            <a:off x="1982001" y="3813741"/>
            <a:ext cx="8227997" cy="505440"/>
            <a:chOff x="0" y="1875541"/>
            <a:chExt cx="8227997" cy="505440"/>
          </a:xfrm>
        </p:grpSpPr>
        <p:sp>
          <p:nvSpPr>
            <p:cNvPr id="187" name="Google Shape;187;p29"/>
            <p:cNvSpPr/>
            <p:nvPr/>
          </p:nvSpPr>
          <p:spPr>
            <a:xfrm>
              <a:off x="0" y="1875541"/>
              <a:ext cx="8227997" cy="50544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9"/>
            <p:cNvSpPr txBox="1"/>
            <p:nvPr/>
          </p:nvSpPr>
          <p:spPr>
            <a:xfrm>
              <a:off x="24674" y="1900215"/>
              <a:ext cx="8178649" cy="4560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-285750" lvl="0" marL="2857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How to explain Machine Learning models?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Google Shape;700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62407" y="1"/>
            <a:ext cx="1829593" cy="1293962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56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37"/>
              <a:buFont typeface="Calibri"/>
              <a:buNone/>
            </a:pPr>
            <a:r>
              <a:t/>
            </a:r>
            <a:endParaRPr b="0" i="0" sz="937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56"/>
          <p:cNvSpPr txBox="1"/>
          <p:nvPr>
            <p:ph type="title"/>
          </p:nvPr>
        </p:nvSpPr>
        <p:spPr>
          <a:xfrm>
            <a:off x="557644" y="277497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Term 3: Feature vector</a:t>
            </a:r>
            <a:b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56"/>
          <p:cNvSpPr/>
          <p:nvPr/>
        </p:nvSpPr>
        <p:spPr>
          <a:xfrm>
            <a:off x="557644" y="1474486"/>
            <a:ext cx="11159075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feature vector is an n-dimensional vector of numerical features that represent some object</a:t>
            </a:r>
            <a:endParaRPr/>
          </a:p>
          <a:p>
            <a:pPr indent="0" lvl="1" marL="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04" name="Google Shape;704;p56"/>
          <p:cNvGraphicFramePr/>
          <p:nvPr/>
        </p:nvGraphicFramePr>
        <p:xfrm>
          <a:off x="1061487" y="244679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{A71AC160-D9FC-420B-9092-ABF935C115A0}</a:tableStyleId>
              </a:tblPr>
              <a:tblGrid>
                <a:gridCol w="1447000"/>
                <a:gridCol w="1450725"/>
                <a:gridCol w="1450725"/>
                <a:gridCol w="1450725"/>
                <a:gridCol w="1450725"/>
                <a:gridCol w="1450725"/>
                <a:gridCol w="1450725"/>
              </a:tblGrid>
              <a:tr h="1412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Color</a:t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Size</a:t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Shape</a:t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Which vendor</a:t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Which part</a:t>
                      </a:r>
                      <a:r>
                        <a:rPr lang="en-US" sz="1800"/>
                        <a:t> of the country</a:t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Taste</a:t>
                      </a:r>
                      <a:endParaRPr sz="1800"/>
                    </a:p>
                  </a:txBody>
                  <a:tcPr marT="45725" marB="45725" marR="91450" marL="91450" anchor="ctr"/>
                </a:tc>
              </a:tr>
              <a:tr h="434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Mango 1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Yellow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Big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Oval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Local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Amritsar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Ripe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434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Mango 2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Green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Small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Round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Foreign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England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Sweet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434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Mango 3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Yellow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Small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Round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Local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Amritsar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Juicy</a:t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705" name="Google Shape;705;p56"/>
          <p:cNvSpPr/>
          <p:nvPr/>
        </p:nvSpPr>
        <p:spPr>
          <a:xfrm>
            <a:off x="836909" y="3797084"/>
            <a:ext cx="10569844" cy="557939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6" name="Google Shape;706;p56"/>
          <p:cNvCxnSpPr/>
          <p:nvPr/>
        </p:nvCxnSpPr>
        <p:spPr>
          <a:xfrm>
            <a:off x="6329354" y="4357801"/>
            <a:ext cx="371960" cy="1627323"/>
          </a:xfrm>
          <a:prstGeom prst="straightConnector1">
            <a:avLst/>
          </a:prstGeom>
          <a:noFill/>
          <a:ln cap="flat" cmpd="sng" w="57150">
            <a:solidFill>
              <a:srgbClr val="2E75B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07" name="Google Shape;707;p56"/>
          <p:cNvSpPr txBox="1"/>
          <p:nvPr/>
        </p:nvSpPr>
        <p:spPr>
          <a:xfrm>
            <a:off x="5331416" y="5866911"/>
            <a:ext cx="480447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Feature vector-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[Yellow,Big,Oval,Local,Amritsar,Ripe]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62407" y="1"/>
            <a:ext cx="1829593" cy="1293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88161" y="5065325"/>
            <a:ext cx="6181725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57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37"/>
              <a:buFont typeface="Calibri"/>
              <a:buNone/>
            </a:pPr>
            <a:r>
              <a:t/>
            </a:r>
            <a:endParaRPr b="0" i="0" sz="937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57"/>
          <p:cNvSpPr txBox="1"/>
          <p:nvPr>
            <p:ph type="title"/>
          </p:nvPr>
        </p:nvSpPr>
        <p:spPr>
          <a:xfrm>
            <a:off x="557644" y="277497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Term 4: Feature Extraction</a:t>
            </a:r>
            <a:b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57"/>
          <p:cNvSpPr/>
          <p:nvPr/>
        </p:nvSpPr>
        <p:spPr>
          <a:xfrm>
            <a:off x="557644" y="1358009"/>
            <a:ext cx="1115907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7000" lvl="1" marL="571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Preparation of feature vector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1" marL="5715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Transforms the data from high-dimensional space to a space of fewer dimensions.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8" name="Google Shape;718;p57"/>
          <p:cNvCxnSpPr/>
          <p:nvPr/>
        </p:nvCxnSpPr>
        <p:spPr>
          <a:xfrm>
            <a:off x="6384886" y="4212870"/>
            <a:ext cx="3921" cy="875557"/>
          </a:xfrm>
          <a:prstGeom prst="straightConnector1">
            <a:avLst/>
          </a:prstGeom>
          <a:noFill/>
          <a:ln cap="flat" cmpd="sng" w="57150">
            <a:solidFill>
              <a:srgbClr val="2E75B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aphicFrame>
        <p:nvGraphicFramePr>
          <p:cNvPr id="719" name="Google Shape;719;p57"/>
          <p:cNvGraphicFramePr/>
          <p:nvPr/>
        </p:nvGraphicFramePr>
        <p:xfrm>
          <a:off x="1324663" y="21516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{A71AC160-D9FC-420B-9092-ABF935C115A0}</a:tableStyleId>
              </a:tblPr>
              <a:tblGrid>
                <a:gridCol w="1443700"/>
                <a:gridCol w="1447425"/>
                <a:gridCol w="1447425"/>
                <a:gridCol w="1447425"/>
                <a:gridCol w="1447425"/>
                <a:gridCol w="1447425"/>
              </a:tblGrid>
              <a:tr h="9408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Color</a:t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Size</a:t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Shape</a:t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Which vendor</a:t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Which part</a:t>
                      </a:r>
                      <a:r>
                        <a:rPr lang="en-US" sz="1800"/>
                        <a:t> of the country</a:t>
                      </a:r>
                      <a:endParaRPr sz="1800"/>
                    </a:p>
                  </a:txBody>
                  <a:tcPr marT="45725" marB="45725" marR="91450" marL="91450" anchor="ctr"/>
                </a:tc>
              </a:tr>
              <a:tr h="289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Mango 1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Yellow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Big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Oval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Local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Amritsar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289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Mango 2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Green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Small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Round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Foreign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England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289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Mango 3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Yellow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Small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Round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Local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Amritsar</a:t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pSp>
        <p:nvGrpSpPr>
          <p:cNvPr id="720" name="Google Shape;720;p57"/>
          <p:cNvGrpSpPr/>
          <p:nvPr/>
        </p:nvGrpSpPr>
        <p:grpSpPr>
          <a:xfrm>
            <a:off x="2999235" y="5059958"/>
            <a:ext cx="5970650" cy="367023"/>
            <a:chOff x="1494159" y="5135837"/>
            <a:chExt cx="3976536" cy="263788"/>
          </a:xfrm>
        </p:grpSpPr>
        <p:sp>
          <p:nvSpPr>
            <p:cNvPr id="721" name="Google Shape;721;p57"/>
            <p:cNvSpPr txBox="1"/>
            <p:nvPr/>
          </p:nvSpPr>
          <p:spPr>
            <a:xfrm>
              <a:off x="1494159" y="5156298"/>
              <a:ext cx="574766" cy="2433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Sweet</a:t>
              </a:r>
              <a:endParaRPr b="1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57"/>
            <p:cNvSpPr txBox="1"/>
            <p:nvPr/>
          </p:nvSpPr>
          <p:spPr>
            <a:xfrm>
              <a:off x="1856806" y="5135837"/>
              <a:ext cx="705395" cy="2433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Juicy</a:t>
              </a:r>
              <a:endParaRPr b="1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57"/>
            <p:cNvSpPr txBox="1"/>
            <p:nvPr/>
          </p:nvSpPr>
          <p:spPr>
            <a:xfrm>
              <a:off x="4765300" y="5139692"/>
              <a:ext cx="705395" cy="2433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Ripe</a:t>
              </a:r>
              <a:endParaRPr b="1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4" name="Google Shape;724;p57"/>
          <p:cNvSpPr txBox="1"/>
          <p:nvPr/>
        </p:nvSpPr>
        <p:spPr>
          <a:xfrm>
            <a:off x="6689011" y="4508641"/>
            <a:ext cx="350261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Transforming 5D to 1D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oogle Shape;73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62407" y="1"/>
            <a:ext cx="1829593" cy="1293962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58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37"/>
              <a:buFont typeface="Calibri"/>
              <a:buNone/>
            </a:pPr>
            <a:r>
              <a:t/>
            </a:r>
            <a:endParaRPr b="0" i="0" sz="937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58"/>
          <p:cNvSpPr txBox="1"/>
          <p:nvPr>
            <p:ph type="title"/>
          </p:nvPr>
        </p:nvSpPr>
        <p:spPr>
          <a:xfrm>
            <a:off x="557644" y="277497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Term 5: Training set</a:t>
            </a:r>
            <a:b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58"/>
          <p:cNvSpPr/>
          <p:nvPr/>
        </p:nvSpPr>
        <p:spPr>
          <a:xfrm>
            <a:off x="557644" y="1456422"/>
            <a:ext cx="1115907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 of data to discover potentially predictive relationships. 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58"/>
          <p:cNvSpPr txBox="1"/>
          <p:nvPr/>
        </p:nvSpPr>
        <p:spPr>
          <a:xfrm>
            <a:off x="5036950" y="2401231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Training Data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35" name="Google Shape;735;p58"/>
          <p:cNvGraphicFramePr/>
          <p:nvPr/>
        </p:nvGraphicFramePr>
        <p:xfrm>
          <a:off x="1160670" y="31440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{A71AC160-D9FC-420B-9092-ABF935C115A0}</a:tableStyleId>
              </a:tblPr>
              <a:tblGrid>
                <a:gridCol w="1447000"/>
                <a:gridCol w="1450725"/>
                <a:gridCol w="1450725"/>
                <a:gridCol w="1450725"/>
                <a:gridCol w="1450725"/>
                <a:gridCol w="1450725"/>
                <a:gridCol w="1450725"/>
              </a:tblGrid>
              <a:tr h="1412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Color</a:t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Size</a:t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Shape</a:t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Which vendor</a:t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Which part</a:t>
                      </a:r>
                      <a:r>
                        <a:rPr lang="en-US" sz="1800"/>
                        <a:t> of the country</a:t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Taste</a:t>
                      </a:r>
                      <a:endParaRPr sz="1800"/>
                    </a:p>
                  </a:txBody>
                  <a:tcPr marT="45725" marB="45725" marR="91450" marL="91450" anchor="ctr"/>
                </a:tc>
              </a:tr>
              <a:tr h="434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Mango 1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Yellow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Big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Oval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Local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Amritsar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Ripe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434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Mango 2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Green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Small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Round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Foreign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England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Sweet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434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Mango 3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Yellow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Small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Round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Local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Amritsar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Juicy</a:t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62407" y="1"/>
            <a:ext cx="1829593" cy="1293962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59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37"/>
              <a:buFont typeface="Calibri"/>
              <a:buNone/>
            </a:pPr>
            <a:r>
              <a:t/>
            </a:r>
            <a:endParaRPr b="0" i="0" sz="937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59"/>
          <p:cNvSpPr txBox="1"/>
          <p:nvPr>
            <p:ph type="title"/>
          </p:nvPr>
        </p:nvSpPr>
        <p:spPr>
          <a:xfrm>
            <a:off x="557644" y="277497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Term 6: Test set</a:t>
            </a:r>
            <a:b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59"/>
          <p:cNvSpPr/>
          <p:nvPr/>
        </p:nvSpPr>
        <p:spPr>
          <a:xfrm>
            <a:off x="557644" y="1358009"/>
            <a:ext cx="111590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 of data to validate the predictive relationship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45" name="Google Shape;745;p59"/>
          <p:cNvGraphicFramePr/>
          <p:nvPr/>
        </p:nvGraphicFramePr>
        <p:xfrm>
          <a:off x="1061487" y="325146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{A71AC160-D9FC-420B-9092-ABF935C115A0}</a:tableStyleId>
              </a:tblPr>
              <a:tblGrid>
                <a:gridCol w="1447000"/>
                <a:gridCol w="1450725"/>
                <a:gridCol w="1450725"/>
                <a:gridCol w="1450725"/>
                <a:gridCol w="1450725"/>
                <a:gridCol w="1450725"/>
                <a:gridCol w="1450725"/>
              </a:tblGrid>
              <a:tr h="434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Mango 4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Green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Big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Oval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Foreign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England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?</a:t>
                      </a:r>
                      <a:endParaRPr sz="1800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746" name="Google Shape;746;p59"/>
          <p:cNvSpPr txBox="1"/>
          <p:nvPr/>
        </p:nvSpPr>
        <p:spPr>
          <a:xfrm>
            <a:off x="5036950" y="2401231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 Data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59"/>
          <p:cNvSpPr/>
          <p:nvPr/>
        </p:nvSpPr>
        <p:spPr>
          <a:xfrm>
            <a:off x="9934414" y="3037668"/>
            <a:ext cx="1069383" cy="867905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8" name="Google Shape;748;p59"/>
          <p:cNvCxnSpPr>
            <a:stCxn id="747" idx="2"/>
          </p:cNvCxnSpPr>
          <p:nvPr/>
        </p:nvCxnSpPr>
        <p:spPr>
          <a:xfrm flipH="1">
            <a:off x="9934506" y="3905573"/>
            <a:ext cx="534600" cy="1023000"/>
          </a:xfrm>
          <a:prstGeom prst="straightConnector1">
            <a:avLst/>
          </a:prstGeom>
          <a:noFill/>
          <a:ln cap="flat" cmpd="sng" w="57150">
            <a:solidFill>
              <a:srgbClr val="2E75B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49" name="Google Shape;749;p59"/>
          <p:cNvSpPr txBox="1"/>
          <p:nvPr/>
        </p:nvSpPr>
        <p:spPr>
          <a:xfrm>
            <a:off x="8565776" y="4928461"/>
            <a:ext cx="264709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Predictions are produced using the model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Google Shape;75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62407" y="1"/>
            <a:ext cx="1829593" cy="1293962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60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37"/>
              <a:buFont typeface="Calibri"/>
              <a:buNone/>
            </a:pPr>
            <a:r>
              <a:t/>
            </a:r>
            <a:endParaRPr b="0" i="0" sz="937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60"/>
          <p:cNvSpPr txBox="1"/>
          <p:nvPr>
            <p:ph type="title"/>
          </p:nvPr>
        </p:nvSpPr>
        <p:spPr>
          <a:xfrm>
            <a:off x="557644" y="277497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Term 7: Scoring</a:t>
            </a:r>
            <a:b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60"/>
          <p:cNvSpPr/>
          <p:nvPr/>
        </p:nvSpPr>
        <p:spPr>
          <a:xfrm>
            <a:off x="557644" y="1358009"/>
            <a:ext cx="1115907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Evaluating the performance of a machine learning based on any statistical metric.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result for accuracy" id="759" name="Google Shape;759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6982" y="2329809"/>
            <a:ext cx="4736056" cy="355204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60"/>
          <p:cNvSpPr txBox="1"/>
          <p:nvPr/>
        </p:nvSpPr>
        <p:spPr>
          <a:xfrm>
            <a:off x="4758702" y="6028841"/>
            <a:ext cx="275695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Accuracy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6" name="Google Shape;766;p61"/>
          <p:cNvGrpSpPr/>
          <p:nvPr/>
        </p:nvGrpSpPr>
        <p:grpSpPr>
          <a:xfrm>
            <a:off x="557644" y="1"/>
            <a:ext cx="11634356" cy="1293962"/>
            <a:chOff x="557644" y="1"/>
            <a:chExt cx="11634356" cy="1293962"/>
          </a:xfrm>
        </p:grpSpPr>
        <p:sp>
          <p:nvSpPr>
            <p:cNvPr id="767" name="Google Shape;767;p61"/>
            <p:cNvSpPr txBox="1"/>
            <p:nvPr/>
          </p:nvSpPr>
          <p:spPr>
            <a:xfrm>
              <a:off x="5943249" y="281625"/>
              <a:ext cx="18473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768" name="Google Shape;768;p61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769" name="Google Shape;769;p6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70" name="Google Shape;770;p61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71" name="Google Shape;771;p61"/>
          <p:cNvGrpSpPr/>
          <p:nvPr/>
        </p:nvGrpSpPr>
        <p:grpSpPr>
          <a:xfrm>
            <a:off x="0" y="5607439"/>
            <a:ext cx="64770" cy="1257300"/>
            <a:chOff x="1181105" y="4608196"/>
            <a:chExt cx="64770" cy="1257300"/>
          </a:xfrm>
        </p:grpSpPr>
        <p:sp>
          <p:nvSpPr>
            <p:cNvPr id="772" name="Google Shape;772;p61"/>
            <p:cNvSpPr/>
            <p:nvPr/>
          </p:nvSpPr>
          <p:spPr>
            <a:xfrm>
              <a:off x="1181105" y="4608196"/>
              <a:ext cx="64770" cy="289560"/>
            </a:xfrm>
            <a:prstGeom prst="rect">
              <a:avLst/>
            </a:prstGeom>
            <a:solidFill>
              <a:srgbClr val="EB89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3" name="Google Shape;773;p61"/>
            <p:cNvSpPr/>
            <p:nvPr/>
          </p:nvSpPr>
          <p:spPr>
            <a:xfrm>
              <a:off x="1181105" y="4932046"/>
              <a:ext cx="64770" cy="287654"/>
            </a:xfrm>
            <a:prstGeom prst="rect">
              <a:avLst/>
            </a:prstGeom>
            <a:solidFill>
              <a:srgbClr val="DF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4" name="Google Shape;774;p61"/>
            <p:cNvSpPr/>
            <p:nvPr/>
          </p:nvSpPr>
          <p:spPr>
            <a:xfrm>
              <a:off x="1181105" y="5253991"/>
              <a:ext cx="64770" cy="289560"/>
            </a:xfrm>
            <a:prstGeom prst="rect">
              <a:avLst/>
            </a:prstGeom>
            <a:solidFill>
              <a:srgbClr val="54BD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5" name="Google Shape;775;p61"/>
            <p:cNvSpPr/>
            <p:nvPr/>
          </p:nvSpPr>
          <p:spPr>
            <a:xfrm>
              <a:off x="1181105" y="5575936"/>
              <a:ext cx="64770" cy="289560"/>
            </a:xfrm>
            <a:prstGeom prst="rect">
              <a:avLst/>
            </a:prstGeom>
            <a:solidFill>
              <a:srgbClr val="3F8F6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76" name="Google Shape;776;p61"/>
          <p:cNvSpPr txBox="1"/>
          <p:nvPr>
            <p:ph type="title"/>
          </p:nvPr>
        </p:nvSpPr>
        <p:spPr>
          <a:xfrm>
            <a:off x="557644" y="24775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</a:pPr>
            <a:r>
              <a:rPr lang="en-US" sz="3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General Machine Learning process flow</a:t>
            </a:r>
            <a:endParaRPr sz="3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77" name="Google Shape;777;p61"/>
          <p:cNvCxnSpPr/>
          <p:nvPr/>
        </p:nvCxnSpPr>
        <p:spPr>
          <a:xfrm flipH="1" rot="10800000">
            <a:off x="2228171" y="4103614"/>
            <a:ext cx="774009" cy="22186"/>
          </a:xfrm>
          <a:prstGeom prst="straightConnector1">
            <a:avLst/>
          </a:prstGeom>
          <a:noFill/>
          <a:ln cap="flat" cmpd="sng" w="5715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78" name="Google Shape;778;p61"/>
          <p:cNvCxnSpPr/>
          <p:nvPr/>
        </p:nvCxnSpPr>
        <p:spPr>
          <a:xfrm rot="10800000">
            <a:off x="3002180" y="3358055"/>
            <a:ext cx="0" cy="656214"/>
          </a:xfrm>
          <a:prstGeom prst="straightConnector1">
            <a:avLst/>
          </a:prstGeom>
          <a:noFill/>
          <a:ln cap="flat" cmpd="sng" w="5715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79" name="Google Shape;779;p61"/>
          <p:cNvCxnSpPr/>
          <p:nvPr/>
        </p:nvCxnSpPr>
        <p:spPr>
          <a:xfrm rot="10800000">
            <a:off x="3002180" y="3891649"/>
            <a:ext cx="0" cy="1056182"/>
          </a:xfrm>
          <a:prstGeom prst="straightConnector1">
            <a:avLst/>
          </a:prstGeom>
          <a:noFill/>
          <a:ln cap="flat" cmpd="sng" w="5715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80" name="Google Shape;780;p61"/>
          <p:cNvCxnSpPr/>
          <p:nvPr/>
        </p:nvCxnSpPr>
        <p:spPr>
          <a:xfrm rot="10800000">
            <a:off x="2992287" y="3372403"/>
            <a:ext cx="875434" cy="0"/>
          </a:xfrm>
          <a:prstGeom prst="straightConnector1">
            <a:avLst/>
          </a:prstGeom>
          <a:noFill/>
          <a:ln cap="flat" cmpd="sng" w="5715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81" name="Google Shape;781;p61"/>
          <p:cNvCxnSpPr/>
          <p:nvPr/>
        </p:nvCxnSpPr>
        <p:spPr>
          <a:xfrm>
            <a:off x="2992287" y="4919134"/>
            <a:ext cx="903648" cy="0"/>
          </a:xfrm>
          <a:prstGeom prst="straightConnector1">
            <a:avLst/>
          </a:prstGeom>
          <a:noFill/>
          <a:ln cap="flat" cmpd="sng" w="5715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82" name="Google Shape;782;p61"/>
          <p:cNvCxnSpPr/>
          <p:nvPr/>
        </p:nvCxnSpPr>
        <p:spPr>
          <a:xfrm>
            <a:off x="3067000" y="3378358"/>
            <a:ext cx="828935" cy="0"/>
          </a:xfrm>
          <a:prstGeom prst="straightConnector1">
            <a:avLst/>
          </a:prstGeom>
          <a:noFill/>
          <a:ln cap="flat" cmpd="sng" w="57150">
            <a:solidFill>
              <a:srgbClr val="A5A5A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83" name="Google Shape;783;p61"/>
          <p:cNvCxnSpPr>
            <a:endCxn id="784" idx="1"/>
          </p:cNvCxnSpPr>
          <p:nvPr/>
        </p:nvCxnSpPr>
        <p:spPr>
          <a:xfrm flipH="1" rot="10800000">
            <a:off x="3096701" y="4911963"/>
            <a:ext cx="4923000" cy="9000"/>
          </a:xfrm>
          <a:prstGeom prst="straightConnector1">
            <a:avLst/>
          </a:prstGeom>
          <a:noFill/>
          <a:ln cap="flat" cmpd="sng" w="57150">
            <a:solidFill>
              <a:srgbClr val="A5A5A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Image result for data icon" id="785" name="Google Shape;785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9302" y="3142469"/>
            <a:ext cx="1966658" cy="19666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786" name="Google Shape;786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32540" y="2604921"/>
            <a:ext cx="1475032" cy="1233035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61"/>
          <p:cNvSpPr txBox="1"/>
          <p:nvPr/>
        </p:nvSpPr>
        <p:spPr>
          <a:xfrm>
            <a:off x="977462" y="2380593"/>
            <a:ext cx="111935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61"/>
          <p:cNvSpPr txBox="1"/>
          <p:nvPr/>
        </p:nvSpPr>
        <p:spPr>
          <a:xfrm>
            <a:off x="4143363" y="1925523"/>
            <a:ext cx="111935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Training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61"/>
          <p:cNvSpPr txBox="1"/>
          <p:nvPr/>
        </p:nvSpPr>
        <p:spPr>
          <a:xfrm>
            <a:off x="11287251" y="9658430"/>
            <a:ext cx="60478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Data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Google Shape;790;p61"/>
          <p:cNvSpPr txBox="1"/>
          <p:nvPr/>
        </p:nvSpPr>
        <p:spPr>
          <a:xfrm>
            <a:off x="8955214" y="10184686"/>
            <a:ext cx="60478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Data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test data icon" id="784" name="Google Shape;784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19701" y="4190610"/>
            <a:ext cx="1442706" cy="1442706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61"/>
          <p:cNvSpPr txBox="1"/>
          <p:nvPr/>
        </p:nvSpPr>
        <p:spPr>
          <a:xfrm>
            <a:off x="8138253" y="5777303"/>
            <a:ext cx="111935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 Data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result for learning algorithm icon" id="792" name="Google Shape;792;p6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76446" y="2460703"/>
            <a:ext cx="1233047" cy="12330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3" name="Google Shape;793;p61"/>
          <p:cNvCxnSpPr/>
          <p:nvPr/>
        </p:nvCxnSpPr>
        <p:spPr>
          <a:xfrm flipH="1" rot="10800000">
            <a:off x="5376040" y="3079544"/>
            <a:ext cx="873199" cy="1"/>
          </a:xfrm>
          <a:prstGeom prst="straightConnector1">
            <a:avLst/>
          </a:prstGeom>
          <a:noFill/>
          <a:ln cap="flat" cmpd="sng" w="57150">
            <a:solidFill>
              <a:srgbClr val="A5A5A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Image result for machine learning model icon" id="794" name="Google Shape;794;p6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17603" y="2469248"/>
            <a:ext cx="1246903" cy="12469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5" name="Google Shape;795;p61"/>
          <p:cNvCxnSpPr/>
          <p:nvPr/>
        </p:nvCxnSpPr>
        <p:spPr>
          <a:xfrm>
            <a:off x="7295078" y="3058809"/>
            <a:ext cx="836416" cy="9209"/>
          </a:xfrm>
          <a:prstGeom prst="straightConnector1">
            <a:avLst/>
          </a:prstGeom>
          <a:noFill/>
          <a:ln cap="flat" cmpd="sng" w="57150">
            <a:solidFill>
              <a:srgbClr val="A5A5A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96" name="Google Shape;796;p61"/>
          <p:cNvSpPr txBox="1"/>
          <p:nvPr/>
        </p:nvSpPr>
        <p:spPr>
          <a:xfrm>
            <a:off x="6183377" y="1784231"/>
            <a:ext cx="127074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Learning Algorithm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61"/>
          <p:cNvSpPr txBox="1"/>
          <p:nvPr/>
        </p:nvSpPr>
        <p:spPr>
          <a:xfrm>
            <a:off x="7683899" y="1992898"/>
            <a:ext cx="220761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Produce a Model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8" name="Google Shape;798;p61"/>
          <p:cNvCxnSpPr>
            <a:stCxn id="794" idx="2"/>
            <a:endCxn id="784" idx="0"/>
          </p:cNvCxnSpPr>
          <p:nvPr/>
        </p:nvCxnSpPr>
        <p:spPr>
          <a:xfrm>
            <a:off x="8741055" y="3716151"/>
            <a:ext cx="0" cy="474600"/>
          </a:xfrm>
          <a:prstGeom prst="straightConnector1">
            <a:avLst/>
          </a:prstGeom>
          <a:noFill/>
          <a:ln cap="flat" cmpd="sng" w="57150">
            <a:solidFill>
              <a:srgbClr val="A5A5A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Image result for accuracy" id="799" name="Google Shape;799;p6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033828" y="3997233"/>
            <a:ext cx="2078832" cy="1559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0" name="Google Shape;800;p61"/>
          <p:cNvCxnSpPr/>
          <p:nvPr/>
        </p:nvCxnSpPr>
        <p:spPr>
          <a:xfrm>
            <a:off x="9257605" y="4795461"/>
            <a:ext cx="836416" cy="9209"/>
          </a:xfrm>
          <a:prstGeom prst="straightConnector1">
            <a:avLst/>
          </a:prstGeom>
          <a:noFill/>
          <a:ln cap="flat" cmpd="sng" w="57150">
            <a:solidFill>
              <a:srgbClr val="A5A5A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01" name="Google Shape;801;p61"/>
          <p:cNvSpPr txBox="1"/>
          <p:nvPr/>
        </p:nvSpPr>
        <p:spPr>
          <a:xfrm>
            <a:off x="10167899" y="5737149"/>
            <a:ext cx="111935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Accuracy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7" name="Google Shape;807;p62"/>
          <p:cNvGrpSpPr/>
          <p:nvPr/>
        </p:nvGrpSpPr>
        <p:grpSpPr>
          <a:xfrm>
            <a:off x="557644" y="184561"/>
            <a:ext cx="11634356" cy="1293962"/>
            <a:chOff x="557644" y="1"/>
            <a:chExt cx="11634356" cy="1293962"/>
          </a:xfrm>
        </p:grpSpPr>
        <p:grpSp>
          <p:nvGrpSpPr>
            <p:cNvPr id="808" name="Google Shape;808;p62"/>
            <p:cNvGrpSpPr/>
            <p:nvPr/>
          </p:nvGrpSpPr>
          <p:grpSpPr>
            <a:xfrm>
              <a:off x="3179913" y="281625"/>
              <a:ext cx="5325035" cy="853515"/>
              <a:chOff x="3205793" y="21796"/>
              <a:chExt cx="5325035" cy="853515"/>
            </a:xfrm>
          </p:grpSpPr>
          <p:sp>
            <p:nvSpPr>
              <p:cNvPr id="809" name="Google Shape;809;p62"/>
              <p:cNvSpPr txBox="1"/>
              <p:nvPr/>
            </p:nvSpPr>
            <p:spPr>
              <a:xfrm>
                <a:off x="3205793" y="352091"/>
                <a:ext cx="532503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44546A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10" name="Google Shape;810;p62"/>
              <p:cNvSpPr txBox="1"/>
              <p:nvPr/>
            </p:nvSpPr>
            <p:spPr>
              <a:xfrm>
                <a:off x="5969132" y="21796"/>
                <a:ext cx="184731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grpSp>
          <p:nvGrpSpPr>
            <p:cNvPr id="811" name="Google Shape;811;p62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812" name="Google Shape;812;p6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13" name="Google Shape;813;p62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14" name="Google Shape;814;p62"/>
          <p:cNvGrpSpPr/>
          <p:nvPr/>
        </p:nvGrpSpPr>
        <p:grpSpPr>
          <a:xfrm>
            <a:off x="-5006463" y="371258"/>
            <a:ext cx="11510567" cy="7115481"/>
            <a:chOff x="-6035008" y="-994181"/>
            <a:chExt cx="11510567" cy="7115481"/>
          </a:xfrm>
        </p:grpSpPr>
        <p:sp>
          <p:nvSpPr>
            <p:cNvPr id="815" name="Google Shape;815;p62"/>
            <p:cNvSpPr/>
            <p:nvPr/>
          </p:nvSpPr>
          <p:spPr>
            <a:xfrm>
              <a:off x="-6035008" y="-994181"/>
              <a:ext cx="7115481" cy="7115481"/>
            </a:xfrm>
            <a:prstGeom prst="blockArc">
              <a:avLst>
                <a:gd fmla="val 18900000" name="adj1"/>
                <a:gd fmla="val 2700000" name="adj2"/>
                <a:gd fmla="val 304" name="adj3"/>
              </a:avLst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62"/>
            <p:cNvSpPr/>
            <p:nvPr/>
          </p:nvSpPr>
          <p:spPr>
            <a:xfrm>
              <a:off x="323857" y="295161"/>
              <a:ext cx="5151702" cy="731232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62"/>
            <p:cNvSpPr txBox="1"/>
            <p:nvPr/>
          </p:nvSpPr>
          <p:spPr>
            <a:xfrm>
              <a:off x="323857" y="295161"/>
              <a:ext cx="5151702" cy="7312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2465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Emergence of Machine Learning</a:t>
              </a:r>
              <a:endParaRPr b="0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62"/>
            <p:cNvSpPr/>
            <p:nvPr/>
          </p:nvSpPr>
          <p:spPr>
            <a:xfrm>
              <a:off x="26486" y="247659"/>
              <a:ext cx="826236" cy="826236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62"/>
            <p:cNvSpPr/>
            <p:nvPr/>
          </p:nvSpPr>
          <p:spPr>
            <a:xfrm>
              <a:off x="913250" y="1321449"/>
              <a:ext cx="4446561" cy="660989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62"/>
            <p:cNvSpPr txBox="1"/>
            <p:nvPr/>
          </p:nvSpPr>
          <p:spPr>
            <a:xfrm>
              <a:off x="913250" y="1321449"/>
              <a:ext cx="4446561" cy="6609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2465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What is Machine Learning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62"/>
            <p:cNvSpPr/>
            <p:nvPr/>
          </p:nvSpPr>
          <p:spPr>
            <a:xfrm>
              <a:off x="500132" y="1238825"/>
              <a:ext cx="826236" cy="826236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62"/>
            <p:cNvSpPr/>
            <p:nvPr/>
          </p:nvSpPr>
          <p:spPr>
            <a:xfrm>
              <a:off x="1058621" y="2312615"/>
              <a:ext cx="4301190" cy="660989"/>
            </a:xfrm>
            <a:prstGeom prst="rect">
              <a:avLst/>
            </a:prstGeom>
            <a:solidFill>
              <a:srgbClr val="33CCFF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62"/>
            <p:cNvSpPr txBox="1"/>
            <p:nvPr/>
          </p:nvSpPr>
          <p:spPr>
            <a:xfrm>
              <a:off x="1058621" y="2312615"/>
              <a:ext cx="4301190" cy="6609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2465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Types of Machine Learning 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62"/>
            <p:cNvSpPr/>
            <p:nvPr/>
          </p:nvSpPr>
          <p:spPr>
            <a:xfrm>
              <a:off x="645503" y="2229992"/>
              <a:ext cx="826236" cy="826236"/>
            </a:xfrm>
            <a:prstGeom prst="ellipse">
              <a:avLst/>
            </a:prstGeom>
            <a:solidFill>
              <a:srgbClr val="33CCFF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62"/>
            <p:cNvSpPr/>
            <p:nvPr/>
          </p:nvSpPr>
          <p:spPr>
            <a:xfrm>
              <a:off x="913250" y="3303782"/>
              <a:ext cx="4446561" cy="660989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62"/>
            <p:cNvSpPr txBox="1"/>
            <p:nvPr/>
          </p:nvSpPr>
          <p:spPr>
            <a:xfrm>
              <a:off x="913250" y="3303782"/>
              <a:ext cx="4446561" cy="6609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2465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Model Evaluation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62"/>
            <p:cNvSpPr/>
            <p:nvPr/>
          </p:nvSpPr>
          <p:spPr>
            <a:xfrm>
              <a:off x="500132" y="3221158"/>
              <a:ext cx="826236" cy="826236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62"/>
            <p:cNvSpPr/>
            <p:nvPr/>
          </p:nvSpPr>
          <p:spPr>
            <a:xfrm>
              <a:off x="439604" y="4294948"/>
              <a:ext cx="4920206" cy="660989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62"/>
            <p:cNvSpPr txBox="1"/>
            <p:nvPr/>
          </p:nvSpPr>
          <p:spPr>
            <a:xfrm>
              <a:off x="439604" y="4294948"/>
              <a:ext cx="4920206" cy="6609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2465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Model Explainability 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62"/>
            <p:cNvSpPr/>
            <p:nvPr/>
          </p:nvSpPr>
          <p:spPr>
            <a:xfrm>
              <a:off x="26486" y="4212325"/>
              <a:ext cx="826236" cy="826236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1" name="Google Shape;831;p62"/>
          <p:cNvSpPr txBox="1"/>
          <p:nvPr/>
        </p:nvSpPr>
        <p:spPr>
          <a:xfrm>
            <a:off x="6272464" y="3246018"/>
            <a:ext cx="5919536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Types of Machine Learning</a:t>
            </a:r>
            <a:endParaRPr b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7" name="Google Shape;837;p63"/>
          <p:cNvGrpSpPr/>
          <p:nvPr/>
        </p:nvGrpSpPr>
        <p:grpSpPr>
          <a:xfrm>
            <a:off x="557644" y="1"/>
            <a:ext cx="11634356" cy="1293962"/>
            <a:chOff x="557644" y="1"/>
            <a:chExt cx="11634356" cy="1293962"/>
          </a:xfrm>
        </p:grpSpPr>
        <p:sp>
          <p:nvSpPr>
            <p:cNvPr id="838" name="Google Shape;838;p63"/>
            <p:cNvSpPr txBox="1"/>
            <p:nvPr/>
          </p:nvSpPr>
          <p:spPr>
            <a:xfrm>
              <a:off x="583606" y="486970"/>
              <a:ext cx="9231789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44546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839" name="Google Shape;839;p63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840" name="Google Shape;840;p6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41" name="Google Shape;841;p63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42" name="Google Shape;842;p63"/>
          <p:cNvSpPr txBox="1"/>
          <p:nvPr/>
        </p:nvSpPr>
        <p:spPr>
          <a:xfrm>
            <a:off x="11363326" y="6368310"/>
            <a:ext cx="492443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Roboto"/>
              <a:buNone/>
            </a:pPr>
            <a:r>
              <a:rPr lang="en-US" sz="216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</a:t>
            </a:r>
            <a:endParaRPr b="0" i="0" sz="216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3" name="Google Shape;843;p63"/>
          <p:cNvSpPr/>
          <p:nvPr/>
        </p:nvSpPr>
        <p:spPr>
          <a:xfrm>
            <a:off x="437738" y="533136"/>
            <a:ext cx="557094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Types of Machine learning</a:t>
            </a:r>
            <a:b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4" name="Google Shape;844;p63"/>
          <p:cNvGrpSpPr/>
          <p:nvPr/>
        </p:nvGrpSpPr>
        <p:grpSpPr>
          <a:xfrm>
            <a:off x="1028229" y="1895756"/>
            <a:ext cx="10581317" cy="3967526"/>
            <a:chOff x="1235" y="389156"/>
            <a:chExt cx="10581317" cy="3967526"/>
          </a:xfrm>
        </p:grpSpPr>
        <p:sp>
          <p:nvSpPr>
            <p:cNvPr id="845" name="Google Shape;845;p63"/>
            <p:cNvSpPr/>
            <p:nvPr/>
          </p:nvSpPr>
          <p:spPr>
            <a:xfrm>
              <a:off x="1235" y="389156"/>
              <a:ext cx="2969827" cy="2550791"/>
            </a:xfrm>
            <a:prstGeom prst="roundRect">
              <a:avLst>
                <a:gd fmla="val 16667" name="adj"/>
              </a:avLst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63"/>
            <p:cNvSpPr/>
            <p:nvPr/>
          </p:nvSpPr>
          <p:spPr>
            <a:xfrm>
              <a:off x="1235" y="2982713"/>
              <a:ext cx="2907946" cy="10788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63"/>
            <p:cNvSpPr txBox="1"/>
            <p:nvPr/>
          </p:nvSpPr>
          <p:spPr>
            <a:xfrm>
              <a:off x="1235" y="2982713"/>
              <a:ext cx="2907946" cy="10788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213350" spcFirstLastPara="1" rIns="213350" wrap="square" tIns="213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Supervised learning</a:t>
              </a:r>
              <a:endPara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63"/>
            <p:cNvSpPr/>
            <p:nvPr/>
          </p:nvSpPr>
          <p:spPr>
            <a:xfrm>
              <a:off x="3269279" y="882772"/>
              <a:ext cx="4105875" cy="1686469"/>
            </a:xfrm>
            <a:prstGeom prst="roundRect">
              <a:avLst>
                <a:gd fmla="val 16667" name="adj"/>
              </a:avLst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63"/>
            <p:cNvSpPr/>
            <p:nvPr/>
          </p:nvSpPr>
          <p:spPr>
            <a:xfrm>
              <a:off x="3760155" y="3071159"/>
              <a:ext cx="2907946" cy="10788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63"/>
            <p:cNvSpPr txBox="1"/>
            <p:nvPr/>
          </p:nvSpPr>
          <p:spPr>
            <a:xfrm>
              <a:off x="3760155" y="3071159"/>
              <a:ext cx="2907946" cy="10788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213350" spcFirstLastPara="1" rIns="213350" wrap="square" tIns="213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Unsupervised learning</a:t>
              </a:r>
              <a:endPara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63"/>
            <p:cNvSpPr/>
            <p:nvPr/>
          </p:nvSpPr>
          <p:spPr>
            <a:xfrm>
              <a:off x="7691487" y="611162"/>
              <a:ext cx="2825826" cy="2070454"/>
            </a:xfrm>
            <a:prstGeom prst="roundRect">
              <a:avLst>
                <a:gd fmla="val 16667" name="adj"/>
              </a:avLst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63"/>
            <p:cNvSpPr/>
            <p:nvPr/>
          </p:nvSpPr>
          <p:spPr>
            <a:xfrm>
              <a:off x="7674606" y="3277834"/>
              <a:ext cx="2907946" cy="10788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63"/>
            <p:cNvSpPr txBox="1"/>
            <p:nvPr/>
          </p:nvSpPr>
          <p:spPr>
            <a:xfrm>
              <a:off x="7674606" y="3277834"/>
              <a:ext cx="2907946" cy="10788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213350" spcFirstLastPara="1" rIns="213350" wrap="square" tIns="213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Reinforcement learning</a:t>
              </a:r>
              <a:endPara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64"/>
          <p:cNvSpPr txBox="1"/>
          <p:nvPr/>
        </p:nvSpPr>
        <p:spPr>
          <a:xfrm>
            <a:off x="11363326" y="6368310"/>
            <a:ext cx="492443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Roboto"/>
              <a:buNone/>
            </a:pPr>
            <a:r>
              <a:rPr lang="en-US" sz="216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21</a:t>
            </a:r>
            <a:endParaRPr b="0" i="0" sz="216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0" name="Google Shape;86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62407" y="1"/>
            <a:ext cx="1829593" cy="1293962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64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37"/>
              <a:buFont typeface="Calibri"/>
              <a:buNone/>
            </a:pPr>
            <a:r>
              <a:t/>
            </a:r>
            <a:endParaRPr b="0" i="0" sz="937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64"/>
          <p:cNvSpPr txBox="1"/>
          <p:nvPr>
            <p:ph type="title"/>
          </p:nvPr>
        </p:nvSpPr>
        <p:spPr>
          <a:xfrm>
            <a:off x="435724" y="0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None/>
            </a:pPr>
            <a:br>
              <a:rPr lang="en-US" sz="2520">
                <a:latin typeface="Arial"/>
                <a:ea typeface="Arial"/>
                <a:cs typeface="Arial"/>
                <a:sym typeface="Arial"/>
              </a:rPr>
            </a:br>
            <a:br>
              <a:rPr lang="en-US" sz="2520">
                <a:latin typeface="Arial"/>
                <a:ea typeface="Arial"/>
                <a:cs typeface="Arial"/>
                <a:sym typeface="Arial"/>
              </a:rPr>
            </a:br>
            <a:br>
              <a:rPr lang="en-US" sz="2520">
                <a:latin typeface="Arial"/>
                <a:ea typeface="Arial"/>
                <a:cs typeface="Arial"/>
                <a:sym typeface="Arial"/>
              </a:rPr>
            </a:b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Supervised Learning: Learn from Examples</a:t>
            </a:r>
            <a:b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3600">
                <a:latin typeface="Arial"/>
                <a:ea typeface="Arial"/>
                <a:cs typeface="Arial"/>
                <a:sym typeface="Arial"/>
              </a:rPr>
            </a:b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3" name="Google Shape;863;p64"/>
          <p:cNvGrpSpPr/>
          <p:nvPr/>
        </p:nvGrpSpPr>
        <p:grpSpPr>
          <a:xfrm>
            <a:off x="1654400" y="2389287"/>
            <a:ext cx="1867631" cy="1981228"/>
            <a:chOff x="1464505" y="2249809"/>
            <a:chExt cx="2314718" cy="2403985"/>
          </a:xfrm>
        </p:grpSpPr>
        <p:pic>
          <p:nvPicPr>
            <p:cNvPr descr="Image result for apples" id="864" name="Google Shape;864;p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70052" y="2370917"/>
              <a:ext cx="1018166" cy="10181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apples" id="865" name="Google Shape;865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88216" y="2249809"/>
              <a:ext cx="1191007" cy="11910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apples" id="866" name="Google Shape;866;p64"/>
            <p:cNvPicPr preferRelativeResize="0"/>
            <p:nvPr/>
          </p:nvPicPr>
          <p:blipFill rotWithShape="1">
            <a:blip r:embed="rId6">
              <a:alphaModFix/>
            </a:blip>
            <a:srcRect b="18011" l="33755" r="31465" t="15818"/>
            <a:stretch/>
          </p:blipFill>
          <p:spPr>
            <a:xfrm>
              <a:off x="1464505" y="3451224"/>
              <a:ext cx="1123713" cy="12025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apples" id="867" name="Google Shape;867;p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74638" y="3624162"/>
              <a:ext cx="1018166" cy="101816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68" name="Google Shape;868;p64"/>
          <p:cNvSpPr/>
          <p:nvPr/>
        </p:nvSpPr>
        <p:spPr>
          <a:xfrm>
            <a:off x="1398694" y="2389287"/>
            <a:ext cx="2324746" cy="2151709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64"/>
          <p:cNvSpPr txBox="1"/>
          <p:nvPr/>
        </p:nvSpPr>
        <p:spPr>
          <a:xfrm>
            <a:off x="1724127" y="1977320"/>
            <a:ext cx="17979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Known data</a:t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64"/>
          <p:cNvSpPr txBox="1"/>
          <p:nvPr/>
        </p:nvSpPr>
        <p:spPr>
          <a:xfrm>
            <a:off x="1468423" y="5711340"/>
            <a:ext cx="23247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These are apples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64"/>
          <p:cNvSpPr txBox="1"/>
          <p:nvPr/>
        </p:nvSpPr>
        <p:spPr>
          <a:xfrm>
            <a:off x="1241738" y="5077038"/>
            <a:ext cx="27083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Known response</a:t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64"/>
          <p:cNvSpPr/>
          <p:nvPr/>
        </p:nvSpPr>
        <p:spPr>
          <a:xfrm>
            <a:off x="1398694" y="5535196"/>
            <a:ext cx="2324746" cy="710619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lated image" id="873" name="Google Shape;873;p64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lated image" id="874" name="Google Shape;874;p64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lated image" id="875" name="Google Shape;875;p64"/>
          <p:cNvSpPr/>
          <p:nvPr/>
        </p:nvSpPr>
        <p:spPr>
          <a:xfrm>
            <a:off x="6155420" y="2801095"/>
            <a:ext cx="152153" cy="124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elated image" id="876" name="Google Shape;876;p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32897" y="3002702"/>
            <a:ext cx="2434454" cy="19964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7" name="Google Shape;877;p64"/>
          <p:cNvCxnSpPr>
            <a:stCxn id="868" idx="3"/>
            <a:endCxn id="876" idx="1"/>
          </p:cNvCxnSpPr>
          <p:nvPr/>
        </p:nvCxnSpPr>
        <p:spPr>
          <a:xfrm>
            <a:off x="3723440" y="3465141"/>
            <a:ext cx="1809600" cy="53580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78" name="Google Shape;878;p64"/>
          <p:cNvCxnSpPr>
            <a:stCxn id="872" idx="3"/>
            <a:endCxn id="876" idx="1"/>
          </p:cNvCxnSpPr>
          <p:nvPr/>
        </p:nvCxnSpPr>
        <p:spPr>
          <a:xfrm flipH="1" rot="10800000">
            <a:off x="3723440" y="4000806"/>
            <a:ext cx="1809600" cy="188970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79" name="Google Shape;879;p64"/>
          <p:cNvSpPr txBox="1"/>
          <p:nvPr/>
        </p:nvSpPr>
        <p:spPr>
          <a:xfrm>
            <a:off x="5913164" y="2561949"/>
            <a:ext cx="17979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result for apples" id="880" name="Google Shape;880;p6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49042" y="5566146"/>
            <a:ext cx="926148" cy="926148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64"/>
          <p:cNvSpPr txBox="1"/>
          <p:nvPr/>
        </p:nvSpPr>
        <p:spPr>
          <a:xfrm>
            <a:off x="5913164" y="6519994"/>
            <a:ext cx="17979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New data</a:t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2" name="Google Shape;882;p64"/>
          <p:cNvCxnSpPr>
            <a:stCxn id="880" idx="0"/>
          </p:cNvCxnSpPr>
          <p:nvPr/>
        </p:nvCxnSpPr>
        <p:spPr>
          <a:xfrm rot="10800000">
            <a:off x="6812116" y="5026746"/>
            <a:ext cx="0" cy="53940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descr="Image result for question mark" id="883" name="Google Shape;883;p64"/>
          <p:cNvSpPr/>
          <p:nvPr/>
        </p:nvSpPr>
        <p:spPr>
          <a:xfrm>
            <a:off x="4603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Image result for question mark" id="884" name="Google Shape;884;p64"/>
          <p:cNvSpPr/>
          <p:nvPr/>
        </p:nvSpPr>
        <p:spPr>
          <a:xfrm>
            <a:off x="612775" y="312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Image result for question mark" id="885" name="Google Shape;885;p64"/>
          <p:cNvSpPr/>
          <p:nvPr/>
        </p:nvSpPr>
        <p:spPr>
          <a:xfrm>
            <a:off x="765175" y="4651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6" name="Google Shape;886;p6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338016" y="5636801"/>
            <a:ext cx="672718" cy="7848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7" name="Google Shape;887;p64"/>
          <p:cNvCxnSpPr>
            <a:stCxn id="876" idx="3"/>
          </p:cNvCxnSpPr>
          <p:nvPr/>
        </p:nvCxnSpPr>
        <p:spPr>
          <a:xfrm>
            <a:off x="7967351" y="4000925"/>
            <a:ext cx="2013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88" name="Google Shape;888;p64"/>
          <p:cNvSpPr txBox="1"/>
          <p:nvPr/>
        </p:nvSpPr>
        <p:spPr>
          <a:xfrm>
            <a:off x="10136282" y="3770454"/>
            <a:ext cx="17353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It’s an apple</a:t>
            </a:r>
            <a:endParaRPr b="1"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64"/>
          <p:cNvSpPr txBox="1"/>
          <p:nvPr/>
        </p:nvSpPr>
        <p:spPr>
          <a:xfrm>
            <a:off x="9980908" y="3201675"/>
            <a:ext cx="17979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New response</a:t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64"/>
          <p:cNvSpPr/>
          <p:nvPr/>
        </p:nvSpPr>
        <p:spPr>
          <a:xfrm>
            <a:off x="557643" y="1278284"/>
            <a:ext cx="1135744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Supervised machine learning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enables computers to learn from labeled data without being explicitly programmed.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65"/>
          <p:cNvSpPr txBox="1"/>
          <p:nvPr/>
        </p:nvSpPr>
        <p:spPr>
          <a:xfrm>
            <a:off x="10991374" y="6538795"/>
            <a:ext cx="492443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Roboto"/>
              <a:buNone/>
            </a:pPr>
            <a:r>
              <a:rPr lang="en-US" sz="216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21</a:t>
            </a:r>
            <a:endParaRPr b="0" i="0" sz="216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7" name="Google Shape;89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62407" y="1"/>
            <a:ext cx="1829593" cy="1293962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65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37"/>
              <a:buFont typeface="Calibri"/>
              <a:buNone/>
            </a:pPr>
            <a:r>
              <a:t/>
            </a:r>
            <a:endParaRPr b="0" i="0" sz="937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65"/>
          <p:cNvSpPr txBox="1"/>
          <p:nvPr>
            <p:ph type="title"/>
          </p:nvPr>
        </p:nvSpPr>
        <p:spPr>
          <a:xfrm>
            <a:off x="435724" y="0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br>
              <a:rPr lang="en-US" sz="3200">
                <a:latin typeface="Arial"/>
                <a:ea typeface="Arial"/>
                <a:cs typeface="Arial"/>
                <a:sym typeface="Arial"/>
              </a:rPr>
            </a:br>
            <a:br>
              <a:rPr lang="en-US" sz="3200">
                <a:latin typeface="Arial"/>
                <a:ea typeface="Arial"/>
                <a:cs typeface="Arial"/>
                <a:sym typeface="Arial"/>
              </a:rPr>
            </a:br>
            <a:br>
              <a:rPr lang="en-US" sz="3200">
                <a:latin typeface="Arial"/>
                <a:ea typeface="Arial"/>
                <a:cs typeface="Arial"/>
                <a:sym typeface="Arial"/>
              </a:rPr>
            </a:br>
            <a:r>
              <a:rPr lang="en-US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Unsupervised Learning: Uncover hidden patterns</a:t>
            </a:r>
            <a:br>
              <a:rPr lang="en-US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3200">
                <a:latin typeface="Arial"/>
                <a:ea typeface="Arial"/>
                <a:cs typeface="Arial"/>
                <a:sym typeface="Arial"/>
              </a:rPr>
            </a:b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result for apples" id="900" name="Google Shape;900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2194" y="2936782"/>
            <a:ext cx="821507" cy="8391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pples" id="901" name="Google Shape;901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1251" y="5192522"/>
            <a:ext cx="960964" cy="981560"/>
          </a:xfrm>
          <a:prstGeom prst="rect">
            <a:avLst/>
          </a:prstGeom>
          <a:noFill/>
          <a:ln>
            <a:noFill/>
          </a:ln>
        </p:spPr>
      </p:pic>
      <p:sp>
        <p:nvSpPr>
          <p:cNvPr descr="Related image" id="902" name="Google Shape;902;p65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lated image" id="903" name="Google Shape;903;p65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lated image" id="904" name="Google Shape;904;p65"/>
          <p:cNvSpPr/>
          <p:nvPr/>
        </p:nvSpPr>
        <p:spPr>
          <a:xfrm>
            <a:off x="5783468" y="2847596"/>
            <a:ext cx="152153" cy="124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elated image" id="905" name="Google Shape;905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29973" y="3544617"/>
            <a:ext cx="2434454" cy="1996447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65"/>
          <p:cNvSpPr txBox="1"/>
          <p:nvPr/>
        </p:nvSpPr>
        <p:spPr>
          <a:xfrm>
            <a:off x="5541212" y="5754885"/>
            <a:ext cx="17979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question mark" id="907" name="Google Shape;907;p65"/>
          <p:cNvSpPr/>
          <p:nvPr/>
        </p:nvSpPr>
        <p:spPr>
          <a:xfrm>
            <a:off x="4603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Image result for question mark" id="908" name="Google Shape;908;p65"/>
          <p:cNvSpPr/>
          <p:nvPr/>
        </p:nvSpPr>
        <p:spPr>
          <a:xfrm>
            <a:off x="612775" y="312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Image result for question mark" id="909" name="Google Shape;909;p65"/>
          <p:cNvSpPr/>
          <p:nvPr/>
        </p:nvSpPr>
        <p:spPr>
          <a:xfrm>
            <a:off x="765175" y="4651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apples" id="910" name="Google Shape;910;p6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32047" y="2917009"/>
            <a:ext cx="844043" cy="8440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anana" id="911" name="Google Shape;911;p6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83585" y="2847596"/>
            <a:ext cx="939395" cy="8419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oranges" id="912" name="Google Shape;912;p6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33678" y="3989013"/>
            <a:ext cx="958537" cy="8817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oranges" id="913" name="Google Shape;913;p6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892215" y="5230511"/>
            <a:ext cx="958537" cy="8817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anana" id="914" name="Google Shape;914;p6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80352" y="5170248"/>
            <a:ext cx="939395" cy="8419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pples" id="915" name="Google Shape;915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6098" y="3974870"/>
            <a:ext cx="960964" cy="9815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oranges" id="916" name="Google Shape;916;p6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046461" y="4160021"/>
            <a:ext cx="852532" cy="773142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65"/>
          <p:cNvSpPr/>
          <p:nvPr/>
        </p:nvSpPr>
        <p:spPr>
          <a:xfrm>
            <a:off x="698023" y="2832098"/>
            <a:ext cx="3610513" cy="3568706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18" name="Google Shape;918;p65"/>
          <p:cNvCxnSpPr/>
          <p:nvPr/>
        </p:nvCxnSpPr>
        <p:spPr>
          <a:xfrm>
            <a:off x="4308536" y="4616451"/>
            <a:ext cx="945397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19" name="Google Shape;919;p65"/>
          <p:cNvSpPr txBox="1"/>
          <p:nvPr/>
        </p:nvSpPr>
        <p:spPr>
          <a:xfrm>
            <a:off x="1780632" y="2417476"/>
            <a:ext cx="17979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Known data</a:t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65"/>
          <p:cNvSpPr/>
          <p:nvPr/>
        </p:nvSpPr>
        <p:spPr>
          <a:xfrm>
            <a:off x="5252686" y="2198255"/>
            <a:ext cx="1994148" cy="1023571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can see patterns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apples" id="921" name="Google Shape;921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11445" y="3202202"/>
            <a:ext cx="821507" cy="8391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pples" id="922" name="Google Shape;922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39983" y="3114969"/>
            <a:ext cx="960964" cy="9815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pples" id="923" name="Google Shape;923;p6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954892" y="3212233"/>
            <a:ext cx="844043" cy="8440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pples" id="924" name="Google Shape;924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19006" y="3130979"/>
            <a:ext cx="960964" cy="9815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oranges" id="925" name="Google Shape;925;p6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509765" y="4218903"/>
            <a:ext cx="958537" cy="8817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oranges" id="926" name="Google Shape;926;p6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621678" y="4218903"/>
            <a:ext cx="958537" cy="8817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oranges" id="927" name="Google Shape;927;p6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592203" y="4352893"/>
            <a:ext cx="852532" cy="7731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anana" id="928" name="Google Shape;928;p6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670285" y="5293243"/>
            <a:ext cx="939395" cy="8419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anana" id="929" name="Google Shape;929;p6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652808" y="5320901"/>
            <a:ext cx="939395" cy="841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0" name="Google Shape;930;p65"/>
          <p:cNvCxnSpPr>
            <a:stCxn id="905" idx="3"/>
          </p:cNvCxnSpPr>
          <p:nvPr/>
        </p:nvCxnSpPr>
        <p:spPr>
          <a:xfrm flipH="1" rot="10800000">
            <a:off x="7564427" y="3761041"/>
            <a:ext cx="804600" cy="78180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31" name="Google Shape;931;p65"/>
          <p:cNvCxnSpPr>
            <a:stCxn id="905" idx="3"/>
            <a:endCxn id="925" idx="1"/>
          </p:cNvCxnSpPr>
          <p:nvPr/>
        </p:nvCxnSpPr>
        <p:spPr>
          <a:xfrm>
            <a:off x="7564427" y="4542841"/>
            <a:ext cx="945300" cy="11700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32" name="Google Shape;932;p65"/>
          <p:cNvCxnSpPr>
            <a:stCxn id="905" idx="3"/>
            <a:endCxn id="929" idx="1"/>
          </p:cNvCxnSpPr>
          <p:nvPr/>
        </p:nvCxnSpPr>
        <p:spPr>
          <a:xfrm>
            <a:off x="7564427" y="4542841"/>
            <a:ext cx="1088400" cy="119910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33" name="Google Shape;933;p65"/>
          <p:cNvSpPr/>
          <p:nvPr/>
        </p:nvSpPr>
        <p:spPr>
          <a:xfrm>
            <a:off x="530535" y="1355356"/>
            <a:ext cx="11268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Unsupervised learning draws inferences from data without labeled responses.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30"/>
          <p:cNvGrpSpPr/>
          <p:nvPr/>
        </p:nvGrpSpPr>
        <p:grpSpPr>
          <a:xfrm>
            <a:off x="557644" y="184561"/>
            <a:ext cx="11634356" cy="1293962"/>
            <a:chOff x="557644" y="1"/>
            <a:chExt cx="11634356" cy="1293962"/>
          </a:xfrm>
        </p:grpSpPr>
        <p:grpSp>
          <p:nvGrpSpPr>
            <p:cNvPr id="195" name="Google Shape;195;p30"/>
            <p:cNvGrpSpPr/>
            <p:nvPr/>
          </p:nvGrpSpPr>
          <p:grpSpPr>
            <a:xfrm>
              <a:off x="3179913" y="281625"/>
              <a:ext cx="5325035" cy="853515"/>
              <a:chOff x="3205793" y="21796"/>
              <a:chExt cx="5325035" cy="853515"/>
            </a:xfrm>
          </p:grpSpPr>
          <p:sp>
            <p:nvSpPr>
              <p:cNvPr id="196" name="Google Shape;196;p30"/>
              <p:cNvSpPr txBox="1"/>
              <p:nvPr/>
            </p:nvSpPr>
            <p:spPr>
              <a:xfrm>
                <a:off x="3205793" y="352091"/>
                <a:ext cx="532503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44546A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97" name="Google Shape;197;p30"/>
              <p:cNvSpPr txBox="1"/>
              <p:nvPr/>
            </p:nvSpPr>
            <p:spPr>
              <a:xfrm>
                <a:off x="5969132" y="21796"/>
                <a:ext cx="184731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grpSp>
          <p:nvGrpSpPr>
            <p:cNvPr id="198" name="Google Shape;198;p30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199" name="Google Shape;199;p3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0" name="Google Shape;200;p30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1" name="Google Shape;201;p30"/>
          <p:cNvGrpSpPr/>
          <p:nvPr/>
        </p:nvGrpSpPr>
        <p:grpSpPr>
          <a:xfrm>
            <a:off x="-5006463" y="371258"/>
            <a:ext cx="11510567" cy="7115481"/>
            <a:chOff x="-6035008" y="-994181"/>
            <a:chExt cx="11510567" cy="7115481"/>
          </a:xfrm>
        </p:grpSpPr>
        <p:sp>
          <p:nvSpPr>
            <p:cNvPr id="202" name="Google Shape;202;p30"/>
            <p:cNvSpPr/>
            <p:nvPr/>
          </p:nvSpPr>
          <p:spPr>
            <a:xfrm>
              <a:off x="-6035008" y="-994181"/>
              <a:ext cx="7115481" cy="7115481"/>
            </a:xfrm>
            <a:prstGeom prst="blockArc">
              <a:avLst>
                <a:gd fmla="val 18900000" name="adj1"/>
                <a:gd fmla="val 2700000" name="adj2"/>
                <a:gd fmla="val 304" name="adj3"/>
              </a:avLst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0"/>
            <p:cNvSpPr/>
            <p:nvPr/>
          </p:nvSpPr>
          <p:spPr>
            <a:xfrm>
              <a:off x="323857" y="295161"/>
              <a:ext cx="5151702" cy="731232"/>
            </a:xfrm>
            <a:prstGeom prst="rect">
              <a:avLst/>
            </a:prstGeom>
            <a:solidFill>
              <a:srgbClr val="33CCFF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0"/>
            <p:cNvSpPr txBox="1"/>
            <p:nvPr/>
          </p:nvSpPr>
          <p:spPr>
            <a:xfrm>
              <a:off x="323857" y="295161"/>
              <a:ext cx="5151702" cy="7312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2465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Emergence of Machine Learning</a:t>
              </a:r>
              <a:endParaRPr b="0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30"/>
            <p:cNvSpPr/>
            <p:nvPr/>
          </p:nvSpPr>
          <p:spPr>
            <a:xfrm>
              <a:off x="26486" y="247659"/>
              <a:ext cx="826236" cy="826236"/>
            </a:xfrm>
            <a:prstGeom prst="ellipse">
              <a:avLst/>
            </a:prstGeom>
            <a:solidFill>
              <a:srgbClr val="33CCFF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0"/>
            <p:cNvSpPr/>
            <p:nvPr/>
          </p:nvSpPr>
          <p:spPr>
            <a:xfrm>
              <a:off x="913250" y="1321449"/>
              <a:ext cx="4446561" cy="660989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0"/>
            <p:cNvSpPr txBox="1"/>
            <p:nvPr/>
          </p:nvSpPr>
          <p:spPr>
            <a:xfrm>
              <a:off x="913250" y="1321449"/>
              <a:ext cx="4446561" cy="6609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2465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What is Machine Learning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30"/>
            <p:cNvSpPr/>
            <p:nvPr/>
          </p:nvSpPr>
          <p:spPr>
            <a:xfrm>
              <a:off x="500132" y="1238825"/>
              <a:ext cx="826236" cy="826236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0"/>
            <p:cNvSpPr/>
            <p:nvPr/>
          </p:nvSpPr>
          <p:spPr>
            <a:xfrm>
              <a:off x="1058621" y="2312615"/>
              <a:ext cx="4301190" cy="660989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0"/>
            <p:cNvSpPr txBox="1"/>
            <p:nvPr/>
          </p:nvSpPr>
          <p:spPr>
            <a:xfrm>
              <a:off x="1058621" y="2312615"/>
              <a:ext cx="4301190" cy="6609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2465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Types of Machine Learning 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30"/>
            <p:cNvSpPr/>
            <p:nvPr/>
          </p:nvSpPr>
          <p:spPr>
            <a:xfrm>
              <a:off x="645503" y="2229992"/>
              <a:ext cx="826236" cy="826236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0"/>
            <p:cNvSpPr/>
            <p:nvPr/>
          </p:nvSpPr>
          <p:spPr>
            <a:xfrm>
              <a:off x="913250" y="3303782"/>
              <a:ext cx="4446561" cy="660989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0"/>
            <p:cNvSpPr txBox="1"/>
            <p:nvPr/>
          </p:nvSpPr>
          <p:spPr>
            <a:xfrm>
              <a:off x="913250" y="3303782"/>
              <a:ext cx="4446561" cy="6609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2465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Model Evaluation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30"/>
            <p:cNvSpPr/>
            <p:nvPr/>
          </p:nvSpPr>
          <p:spPr>
            <a:xfrm>
              <a:off x="500132" y="3221158"/>
              <a:ext cx="826236" cy="826236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0"/>
            <p:cNvSpPr/>
            <p:nvPr/>
          </p:nvSpPr>
          <p:spPr>
            <a:xfrm>
              <a:off x="439604" y="4294948"/>
              <a:ext cx="4920206" cy="660989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0"/>
            <p:cNvSpPr txBox="1"/>
            <p:nvPr/>
          </p:nvSpPr>
          <p:spPr>
            <a:xfrm>
              <a:off x="439604" y="4294948"/>
              <a:ext cx="4920206" cy="6609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2465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Model Explainability 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30"/>
            <p:cNvSpPr/>
            <p:nvPr/>
          </p:nvSpPr>
          <p:spPr>
            <a:xfrm>
              <a:off x="26486" y="4212325"/>
              <a:ext cx="826236" cy="826236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" name="Google Shape;218;p30"/>
          <p:cNvSpPr txBox="1"/>
          <p:nvPr/>
        </p:nvSpPr>
        <p:spPr>
          <a:xfrm>
            <a:off x="6272464" y="3246018"/>
            <a:ext cx="5919536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Emergence of Machine Learning</a:t>
            </a:r>
            <a:endParaRPr b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9" name="Google Shape;939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62407" y="1"/>
            <a:ext cx="1829593" cy="1293962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66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37"/>
              <a:buFont typeface="Calibri"/>
              <a:buNone/>
            </a:pPr>
            <a:r>
              <a:t/>
            </a:r>
            <a:endParaRPr b="0" i="0" sz="937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66"/>
          <p:cNvSpPr txBox="1"/>
          <p:nvPr>
            <p:ph type="title"/>
          </p:nvPr>
        </p:nvSpPr>
        <p:spPr>
          <a:xfrm>
            <a:off x="435724" y="0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None/>
            </a:pPr>
            <a:br>
              <a:rPr lang="en-US" sz="2520">
                <a:latin typeface="Arial"/>
                <a:ea typeface="Arial"/>
                <a:cs typeface="Arial"/>
                <a:sym typeface="Arial"/>
              </a:rPr>
            </a:br>
            <a:br>
              <a:rPr lang="en-US" sz="2520">
                <a:latin typeface="Arial"/>
                <a:ea typeface="Arial"/>
                <a:cs typeface="Arial"/>
                <a:sym typeface="Arial"/>
              </a:rPr>
            </a:br>
            <a:br>
              <a:rPr lang="en-US" sz="2520">
                <a:latin typeface="Arial"/>
                <a:ea typeface="Arial"/>
                <a:cs typeface="Arial"/>
                <a:sym typeface="Arial"/>
              </a:rPr>
            </a:b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Supervised vs Unsupervised Learning</a:t>
            </a:r>
            <a:b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3600">
                <a:latin typeface="Arial"/>
                <a:ea typeface="Arial"/>
                <a:cs typeface="Arial"/>
                <a:sym typeface="Arial"/>
              </a:rPr>
            </a:b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Related image" id="942" name="Google Shape;942;p66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lated image" id="943" name="Google Shape;943;p66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Image result for question mark" id="944" name="Google Shape;944;p66"/>
          <p:cNvSpPr/>
          <p:nvPr/>
        </p:nvSpPr>
        <p:spPr>
          <a:xfrm>
            <a:off x="4603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Image result for question mark" id="945" name="Google Shape;945;p66"/>
          <p:cNvSpPr/>
          <p:nvPr/>
        </p:nvSpPr>
        <p:spPr>
          <a:xfrm>
            <a:off x="612775" y="312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Image result for question mark" id="946" name="Google Shape;946;p66"/>
          <p:cNvSpPr/>
          <p:nvPr/>
        </p:nvSpPr>
        <p:spPr>
          <a:xfrm>
            <a:off x="765175" y="4651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Image result for labels icon" id="947" name="Google Shape;947;p66"/>
          <p:cNvSpPr/>
          <p:nvPr/>
        </p:nvSpPr>
        <p:spPr>
          <a:xfrm>
            <a:off x="917575" y="6175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Image result for labels icon" id="948" name="Google Shape;948;p66"/>
          <p:cNvSpPr/>
          <p:nvPr/>
        </p:nvSpPr>
        <p:spPr>
          <a:xfrm>
            <a:off x="1069975" y="769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9" name="Google Shape;949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04140" y="2403906"/>
            <a:ext cx="1116826" cy="13926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eedback icon" id="950" name="Google Shape;950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2375" y="2220694"/>
            <a:ext cx="1575880" cy="1575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predictions icon" id="951" name="Google Shape;951;p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04672" y="4564508"/>
            <a:ext cx="1510913" cy="1510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hidden structure icon" id="952" name="Google Shape;952;p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63108" y="4564508"/>
            <a:ext cx="2131016" cy="1278610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66"/>
          <p:cNvSpPr txBox="1"/>
          <p:nvPr/>
        </p:nvSpPr>
        <p:spPr>
          <a:xfrm>
            <a:off x="917575" y="1840545"/>
            <a:ext cx="25307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Direct Feedback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66"/>
          <p:cNvSpPr txBox="1"/>
          <p:nvPr/>
        </p:nvSpPr>
        <p:spPr>
          <a:xfrm>
            <a:off x="3360128" y="1849359"/>
            <a:ext cx="25307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Labeled Data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66"/>
          <p:cNvSpPr txBox="1"/>
          <p:nvPr/>
        </p:nvSpPr>
        <p:spPr>
          <a:xfrm>
            <a:off x="2010315" y="4186362"/>
            <a:ext cx="25307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Predictions as output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66"/>
          <p:cNvSpPr txBox="1"/>
          <p:nvPr/>
        </p:nvSpPr>
        <p:spPr>
          <a:xfrm>
            <a:off x="8163246" y="4069885"/>
            <a:ext cx="253073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Find hidden structure in data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7" name="Google Shape;957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35572" y="2246649"/>
            <a:ext cx="1116826" cy="13926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eedback icon" id="958" name="Google Shape;958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75168" y="2105780"/>
            <a:ext cx="1575880" cy="1575880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66"/>
          <p:cNvSpPr txBox="1"/>
          <p:nvPr/>
        </p:nvSpPr>
        <p:spPr>
          <a:xfrm>
            <a:off x="7222802" y="1736448"/>
            <a:ext cx="25307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 Feedback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66"/>
          <p:cNvSpPr txBox="1"/>
          <p:nvPr/>
        </p:nvSpPr>
        <p:spPr>
          <a:xfrm>
            <a:off x="9337190" y="1741890"/>
            <a:ext cx="25307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Non-Labeled Data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result for cross icon" id="961" name="Google Shape;961;p6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44406" y="2712204"/>
            <a:ext cx="661523" cy="6615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ross icon" id="962" name="Google Shape;962;p6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393557" y="2977794"/>
            <a:ext cx="661523" cy="6615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3" name="Google Shape;963;p66"/>
          <p:cNvCxnSpPr/>
          <p:nvPr/>
        </p:nvCxnSpPr>
        <p:spPr>
          <a:xfrm>
            <a:off x="6416298" y="1450757"/>
            <a:ext cx="46495" cy="505853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964" name="Google Shape;964;p66"/>
          <p:cNvSpPr txBox="1"/>
          <p:nvPr/>
        </p:nvSpPr>
        <p:spPr>
          <a:xfrm>
            <a:off x="2106264" y="1407472"/>
            <a:ext cx="27264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Supervised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66"/>
          <p:cNvSpPr txBox="1"/>
          <p:nvPr/>
        </p:nvSpPr>
        <p:spPr>
          <a:xfrm>
            <a:off x="8065396" y="1312856"/>
            <a:ext cx="27264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Unsupervised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67"/>
          <p:cNvSpPr txBox="1"/>
          <p:nvPr/>
        </p:nvSpPr>
        <p:spPr>
          <a:xfrm>
            <a:off x="10991374" y="6693781"/>
            <a:ext cx="492443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Roboto"/>
              <a:buNone/>
            </a:pPr>
            <a:r>
              <a:rPr lang="en-US" sz="216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21</a:t>
            </a:r>
            <a:endParaRPr b="0" i="0" sz="216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72" name="Google Shape;972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62407" y="1"/>
            <a:ext cx="1829593" cy="1293962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67"/>
          <p:cNvSpPr/>
          <p:nvPr/>
        </p:nvSpPr>
        <p:spPr>
          <a:xfrm>
            <a:off x="557644" y="1135140"/>
            <a:ext cx="11357441" cy="5953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37"/>
              <a:buFont typeface="Calibri"/>
              <a:buNone/>
            </a:pPr>
            <a:r>
              <a:t/>
            </a:r>
            <a:endParaRPr b="0" i="0" sz="937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Google Shape;974;p67"/>
          <p:cNvSpPr txBox="1"/>
          <p:nvPr>
            <p:ph type="title"/>
          </p:nvPr>
        </p:nvSpPr>
        <p:spPr>
          <a:xfrm>
            <a:off x="435724" y="0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br>
              <a:rPr lang="en-US" sz="2400">
                <a:latin typeface="Arial"/>
                <a:ea typeface="Arial"/>
                <a:cs typeface="Arial"/>
                <a:sym typeface="Arial"/>
              </a:rPr>
            </a:br>
            <a:br>
              <a:rPr lang="en-US" sz="2400">
                <a:latin typeface="Arial"/>
                <a:ea typeface="Arial"/>
                <a:cs typeface="Arial"/>
                <a:sym typeface="Arial"/>
              </a:rPr>
            </a:br>
            <a:br>
              <a:rPr lang="en-US" sz="2400"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Reinforcement Learning: Learn by interaction with environment</a:t>
            </a:r>
            <a:b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2400">
                <a:latin typeface="Arial"/>
                <a:ea typeface="Arial"/>
                <a:cs typeface="Arial"/>
                <a:sym typeface="Arial"/>
              </a:rPr>
            </a:b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Related image" id="975" name="Google Shape;975;p67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lated image" id="976" name="Google Shape;976;p67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lated image" id="977" name="Google Shape;977;p67"/>
          <p:cNvSpPr/>
          <p:nvPr/>
        </p:nvSpPr>
        <p:spPr>
          <a:xfrm>
            <a:off x="5783468" y="3002582"/>
            <a:ext cx="152153" cy="124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elated image" id="978" name="Google Shape;978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4070" y="3843904"/>
            <a:ext cx="1375304" cy="1239903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67"/>
          <p:cNvSpPr txBox="1"/>
          <p:nvPr/>
        </p:nvSpPr>
        <p:spPr>
          <a:xfrm>
            <a:off x="3021081" y="5273067"/>
            <a:ext cx="16354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Response</a:t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question mark" id="980" name="Google Shape;980;p67"/>
          <p:cNvSpPr/>
          <p:nvPr/>
        </p:nvSpPr>
        <p:spPr>
          <a:xfrm>
            <a:off x="4603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Image result for question mark" id="981" name="Google Shape;981;p67"/>
          <p:cNvSpPr/>
          <p:nvPr/>
        </p:nvSpPr>
        <p:spPr>
          <a:xfrm>
            <a:off x="612775" y="312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Image result for question mark" id="982" name="Google Shape;982;p67"/>
          <p:cNvSpPr/>
          <p:nvPr/>
        </p:nvSpPr>
        <p:spPr>
          <a:xfrm>
            <a:off x="765175" y="4651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83" name="Google Shape;983;p67"/>
          <p:cNvCxnSpPr/>
          <p:nvPr/>
        </p:nvCxnSpPr>
        <p:spPr>
          <a:xfrm>
            <a:off x="2231763" y="4376138"/>
            <a:ext cx="859966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84" name="Google Shape;984;p67"/>
          <p:cNvSpPr/>
          <p:nvPr/>
        </p:nvSpPr>
        <p:spPr>
          <a:xfrm>
            <a:off x="3021081" y="2644899"/>
            <a:ext cx="2087465" cy="1023571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It’s a mango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apples" id="985" name="Google Shape;985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691" y="3861332"/>
            <a:ext cx="842457" cy="926148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67"/>
          <p:cNvSpPr txBox="1"/>
          <p:nvPr/>
        </p:nvSpPr>
        <p:spPr>
          <a:xfrm>
            <a:off x="23813" y="4815180"/>
            <a:ext cx="16354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7" name="Google Shape;987;p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48665" y="3931987"/>
            <a:ext cx="611928" cy="7848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teaching icon" id="988" name="Google Shape;988;p6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77328" y="3826881"/>
            <a:ext cx="1374808" cy="137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9" name="Google Shape;989;p67"/>
          <p:cNvCxnSpPr/>
          <p:nvPr/>
        </p:nvCxnSpPr>
        <p:spPr>
          <a:xfrm>
            <a:off x="4539374" y="4420396"/>
            <a:ext cx="859966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90" name="Google Shape;990;p67"/>
          <p:cNvSpPr txBox="1"/>
          <p:nvPr/>
        </p:nvSpPr>
        <p:spPr>
          <a:xfrm>
            <a:off x="5477328" y="5273067"/>
            <a:ext cx="16354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Feedback</a:t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67"/>
          <p:cNvSpPr/>
          <p:nvPr/>
        </p:nvSpPr>
        <p:spPr>
          <a:xfrm>
            <a:off x="5399340" y="2554962"/>
            <a:ext cx="2087465" cy="1023571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Wrong! It’s an apple.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elated image" id="992" name="Google Shape;992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9982" y="3717335"/>
            <a:ext cx="1375304" cy="123990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67"/>
          <p:cNvSpPr txBox="1"/>
          <p:nvPr/>
        </p:nvSpPr>
        <p:spPr>
          <a:xfrm>
            <a:off x="7649916" y="5337564"/>
            <a:ext cx="16354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Learns</a:t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67"/>
          <p:cNvSpPr/>
          <p:nvPr/>
        </p:nvSpPr>
        <p:spPr>
          <a:xfrm>
            <a:off x="7636993" y="2518330"/>
            <a:ext cx="2087465" cy="1023571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Noted!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95" name="Google Shape;995;p67"/>
          <p:cNvCxnSpPr/>
          <p:nvPr/>
        </p:nvCxnSpPr>
        <p:spPr>
          <a:xfrm>
            <a:off x="6852136" y="4324405"/>
            <a:ext cx="859966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Related image" id="996" name="Google Shape;996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46521" y="3718347"/>
            <a:ext cx="1375304" cy="12399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7" name="Google Shape;997;p67"/>
          <p:cNvCxnSpPr/>
          <p:nvPr/>
        </p:nvCxnSpPr>
        <p:spPr>
          <a:xfrm>
            <a:off x="9155286" y="4258605"/>
            <a:ext cx="859966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Image result for apples" id="998" name="Google Shape;998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47996" y="5560328"/>
            <a:ext cx="842457" cy="926148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7"/>
          <p:cNvSpPr txBox="1"/>
          <p:nvPr/>
        </p:nvSpPr>
        <p:spPr>
          <a:xfrm>
            <a:off x="9848381" y="6424398"/>
            <a:ext cx="16354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0" name="Google Shape;1000;p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35495" y="5630983"/>
            <a:ext cx="611928" cy="7848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1" name="Google Shape;1001;p67"/>
          <p:cNvCxnSpPr>
            <a:endCxn id="996" idx="2"/>
          </p:cNvCxnSpPr>
          <p:nvPr/>
        </p:nvCxnSpPr>
        <p:spPr>
          <a:xfrm rot="10800000">
            <a:off x="10734173" y="4958250"/>
            <a:ext cx="0" cy="60210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002" name="Google Shape;1002;p67"/>
          <p:cNvSpPr/>
          <p:nvPr/>
        </p:nvSpPr>
        <p:spPr>
          <a:xfrm>
            <a:off x="10009208" y="2838507"/>
            <a:ext cx="1699782" cy="710764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It’s an apple!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3" name="Google Shape;1003;p67"/>
          <p:cNvSpPr txBox="1"/>
          <p:nvPr/>
        </p:nvSpPr>
        <p:spPr>
          <a:xfrm>
            <a:off x="10046521" y="2160418"/>
            <a:ext cx="163543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Reinforced response</a:t>
            </a:r>
            <a:endParaRPr b="1"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67"/>
          <p:cNvSpPr/>
          <p:nvPr/>
        </p:nvSpPr>
        <p:spPr>
          <a:xfrm>
            <a:off x="530535" y="1355356"/>
            <a:ext cx="112683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Reinforcement learning develops algorithms when in direct interaction with environment and tunes itself from its mistakes using feedback.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Google Shape;1010;p68"/>
          <p:cNvGrpSpPr/>
          <p:nvPr/>
        </p:nvGrpSpPr>
        <p:grpSpPr>
          <a:xfrm>
            <a:off x="557644" y="0"/>
            <a:ext cx="11634356" cy="1249680"/>
            <a:chOff x="557644" y="1"/>
            <a:chExt cx="11634356" cy="1293962"/>
          </a:xfrm>
        </p:grpSpPr>
        <p:grpSp>
          <p:nvGrpSpPr>
            <p:cNvPr id="1011" name="Google Shape;1011;p68"/>
            <p:cNvGrpSpPr/>
            <p:nvPr/>
          </p:nvGrpSpPr>
          <p:grpSpPr>
            <a:xfrm>
              <a:off x="3179913" y="281625"/>
              <a:ext cx="5325035" cy="853515"/>
              <a:chOff x="3205793" y="21796"/>
              <a:chExt cx="5325035" cy="853515"/>
            </a:xfrm>
          </p:grpSpPr>
          <p:sp>
            <p:nvSpPr>
              <p:cNvPr id="1012" name="Google Shape;1012;p68"/>
              <p:cNvSpPr txBox="1"/>
              <p:nvPr/>
            </p:nvSpPr>
            <p:spPr>
              <a:xfrm>
                <a:off x="3205793" y="352091"/>
                <a:ext cx="532503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44546A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013" name="Google Shape;1013;p68"/>
              <p:cNvSpPr txBox="1"/>
              <p:nvPr/>
            </p:nvSpPr>
            <p:spPr>
              <a:xfrm>
                <a:off x="5969132" y="21796"/>
                <a:ext cx="184731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grpSp>
          <p:nvGrpSpPr>
            <p:cNvPr id="1014" name="Google Shape;1014;p68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1015" name="Google Shape;1015;p6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16" name="Google Shape;1016;p68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17" name="Google Shape;1017;p68"/>
          <p:cNvSpPr txBox="1"/>
          <p:nvPr/>
        </p:nvSpPr>
        <p:spPr>
          <a:xfrm>
            <a:off x="9670361" y="3126051"/>
            <a:ext cx="2077375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4546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4546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18" name="Google Shape;1018;p68"/>
          <p:cNvSpPr/>
          <p:nvPr/>
        </p:nvSpPr>
        <p:spPr>
          <a:xfrm>
            <a:off x="560877" y="24502"/>
            <a:ext cx="9565247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Types of problems solved through Machine learning</a:t>
            </a:r>
            <a:br>
              <a:rPr lang="en-US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68"/>
          <p:cNvSpPr/>
          <p:nvPr/>
        </p:nvSpPr>
        <p:spPr>
          <a:xfrm>
            <a:off x="557644" y="1606362"/>
            <a:ext cx="8457567" cy="2954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25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25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68"/>
          <p:cNvGrpSpPr/>
          <p:nvPr/>
        </p:nvGrpSpPr>
        <p:grpSpPr>
          <a:xfrm>
            <a:off x="2505706" y="1455188"/>
            <a:ext cx="8235012" cy="5005348"/>
            <a:chOff x="1985477" y="0"/>
            <a:chExt cx="8235012" cy="5005348"/>
          </a:xfrm>
        </p:grpSpPr>
        <p:sp>
          <p:nvSpPr>
            <p:cNvPr id="1021" name="Google Shape;1021;p68"/>
            <p:cNvSpPr/>
            <p:nvPr/>
          </p:nvSpPr>
          <p:spPr>
            <a:xfrm>
              <a:off x="1985477" y="47598"/>
              <a:ext cx="2059815" cy="3089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68"/>
            <p:cNvSpPr txBox="1"/>
            <p:nvPr/>
          </p:nvSpPr>
          <p:spPr>
            <a:xfrm>
              <a:off x="1985477" y="47598"/>
              <a:ext cx="2059815" cy="3089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Regression	</a:t>
              </a:r>
              <a:endPara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68"/>
            <p:cNvSpPr/>
            <p:nvPr/>
          </p:nvSpPr>
          <p:spPr>
            <a:xfrm>
              <a:off x="1985477" y="417809"/>
              <a:ext cx="2059815" cy="2059815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68"/>
            <p:cNvSpPr/>
            <p:nvPr/>
          </p:nvSpPr>
          <p:spPr>
            <a:xfrm>
              <a:off x="6997930" y="0"/>
              <a:ext cx="2059815" cy="3089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68"/>
            <p:cNvSpPr txBox="1"/>
            <p:nvPr/>
          </p:nvSpPr>
          <p:spPr>
            <a:xfrm>
              <a:off x="6997930" y="0"/>
              <a:ext cx="2059815" cy="3089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Classification</a:t>
              </a:r>
              <a:endPara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68"/>
            <p:cNvSpPr/>
            <p:nvPr/>
          </p:nvSpPr>
          <p:spPr>
            <a:xfrm>
              <a:off x="5824597" y="505949"/>
              <a:ext cx="4395892" cy="1899973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68"/>
            <p:cNvSpPr/>
            <p:nvPr/>
          </p:nvSpPr>
          <p:spPr>
            <a:xfrm>
              <a:off x="5201845" y="2575314"/>
              <a:ext cx="2059815" cy="3089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68"/>
            <p:cNvSpPr txBox="1"/>
            <p:nvPr/>
          </p:nvSpPr>
          <p:spPr>
            <a:xfrm>
              <a:off x="5201845" y="2575314"/>
              <a:ext cx="2059815" cy="3089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Clustering </a:t>
              </a:r>
              <a:endPara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68"/>
            <p:cNvSpPr/>
            <p:nvPr/>
          </p:nvSpPr>
          <p:spPr>
            <a:xfrm>
              <a:off x="5201845" y="2945533"/>
              <a:ext cx="2059815" cy="2059815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5" name="Google Shape;1035;p69"/>
          <p:cNvGrpSpPr/>
          <p:nvPr/>
        </p:nvGrpSpPr>
        <p:grpSpPr>
          <a:xfrm>
            <a:off x="557644" y="0"/>
            <a:ext cx="11634356" cy="1249680"/>
            <a:chOff x="557644" y="1"/>
            <a:chExt cx="11634356" cy="1293962"/>
          </a:xfrm>
        </p:grpSpPr>
        <p:grpSp>
          <p:nvGrpSpPr>
            <p:cNvPr id="1036" name="Google Shape;1036;p69"/>
            <p:cNvGrpSpPr/>
            <p:nvPr/>
          </p:nvGrpSpPr>
          <p:grpSpPr>
            <a:xfrm>
              <a:off x="3179913" y="281625"/>
              <a:ext cx="5325035" cy="853515"/>
              <a:chOff x="3205793" y="21796"/>
              <a:chExt cx="5325035" cy="853515"/>
            </a:xfrm>
          </p:grpSpPr>
          <p:sp>
            <p:nvSpPr>
              <p:cNvPr id="1037" name="Google Shape;1037;p69"/>
              <p:cNvSpPr txBox="1"/>
              <p:nvPr/>
            </p:nvSpPr>
            <p:spPr>
              <a:xfrm>
                <a:off x="3205793" y="352091"/>
                <a:ext cx="532503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44546A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038" name="Google Shape;1038;p69"/>
              <p:cNvSpPr txBox="1"/>
              <p:nvPr/>
            </p:nvSpPr>
            <p:spPr>
              <a:xfrm>
                <a:off x="5969132" y="21796"/>
                <a:ext cx="184731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grpSp>
          <p:nvGrpSpPr>
            <p:cNvPr id="1039" name="Google Shape;1039;p69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1040" name="Google Shape;1040;p6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41" name="Google Shape;1041;p69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42" name="Google Shape;1042;p69"/>
          <p:cNvSpPr txBox="1"/>
          <p:nvPr/>
        </p:nvSpPr>
        <p:spPr>
          <a:xfrm>
            <a:off x="9670361" y="3126051"/>
            <a:ext cx="2077375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4546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4546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43" name="Google Shape;1043;p69"/>
          <p:cNvSpPr/>
          <p:nvPr/>
        </p:nvSpPr>
        <p:spPr>
          <a:xfrm>
            <a:off x="560877" y="24502"/>
            <a:ext cx="9565247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Types of problems solved through Machine learning</a:t>
            </a:r>
            <a:br>
              <a:rPr lang="en-US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69"/>
          <p:cNvSpPr/>
          <p:nvPr/>
        </p:nvSpPr>
        <p:spPr>
          <a:xfrm>
            <a:off x="557644" y="1606362"/>
            <a:ext cx="8457567" cy="2954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25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25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5" name="Google Shape;1045;p69"/>
          <p:cNvGrpSpPr/>
          <p:nvPr/>
        </p:nvGrpSpPr>
        <p:grpSpPr>
          <a:xfrm>
            <a:off x="3105234" y="1630447"/>
            <a:ext cx="7853435" cy="4788879"/>
            <a:chOff x="1557635" y="0"/>
            <a:chExt cx="7853435" cy="4788879"/>
          </a:xfrm>
        </p:grpSpPr>
        <p:sp>
          <p:nvSpPr>
            <p:cNvPr id="1046" name="Google Shape;1046;p69"/>
            <p:cNvSpPr/>
            <p:nvPr/>
          </p:nvSpPr>
          <p:spPr>
            <a:xfrm>
              <a:off x="1557635" y="45392"/>
              <a:ext cx="1964371" cy="2946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69"/>
            <p:cNvSpPr txBox="1"/>
            <p:nvPr/>
          </p:nvSpPr>
          <p:spPr>
            <a:xfrm>
              <a:off x="1557635" y="45392"/>
              <a:ext cx="1964371" cy="2946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64750" wrap="square" tIns="647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Regression	</a:t>
              </a:r>
              <a:endParaRPr b="1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69"/>
            <p:cNvSpPr/>
            <p:nvPr/>
          </p:nvSpPr>
          <p:spPr>
            <a:xfrm>
              <a:off x="1557635" y="398450"/>
              <a:ext cx="1964371" cy="1964371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69"/>
            <p:cNvSpPr/>
            <p:nvPr/>
          </p:nvSpPr>
          <p:spPr>
            <a:xfrm>
              <a:off x="6337831" y="0"/>
              <a:ext cx="1964371" cy="2946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69"/>
            <p:cNvSpPr txBox="1"/>
            <p:nvPr/>
          </p:nvSpPr>
          <p:spPr>
            <a:xfrm>
              <a:off x="6337831" y="0"/>
              <a:ext cx="1964371" cy="2946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64750" wrap="square" tIns="647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Classification</a:t>
              </a:r>
              <a:endParaRPr b="1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69"/>
            <p:cNvSpPr/>
            <p:nvPr/>
          </p:nvSpPr>
          <p:spPr>
            <a:xfrm>
              <a:off x="5218866" y="482505"/>
              <a:ext cx="4192204" cy="1811936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69"/>
            <p:cNvSpPr/>
            <p:nvPr/>
          </p:nvSpPr>
          <p:spPr>
            <a:xfrm>
              <a:off x="3795396" y="2471445"/>
              <a:ext cx="1964371" cy="2946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69"/>
            <p:cNvSpPr txBox="1"/>
            <p:nvPr/>
          </p:nvSpPr>
          <p:spPr>
            <a:xfrm>
              <a:off x="3795396" y="2471445"/>
              <a:ext cx="1964371" cy="2946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64750" wrap="square" tIns="647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Clustering </a:t>
              </a:r>
              <a:endParaRPr b="1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69"/>
            <p:cNvSpPr/>
            <p:nvPr/>
          </p:nvSpPr>
          <p:spPr>
            <a:xfrm>
              <a:off x="3795396" y="2824508"/>
              <a:ext cx="1964371" cy="1964371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5" name="Google Shape;1055;p69"/>
          <p:cNvSpPr/>
          <p:nvPr/>
        </p:nvSpPr>
        <p:spPr>
          <a:xfrm>
            <a:off x="2805193" y="1487837"/>
            <a:ext cx="8221902" cy="2592321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6" name="Google Shape;1056;p69"/>
          <p:cNvSpPr txBox="1"/>
          <p:nvPr/>
        </p:nvSpPr>
        <p:spPr>
          <a:xfrm>
            <a:off x="593627" y="2137666"/>
            <a:ext cx="207538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Supervised Learning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7" name="Google Shape;1057;p69"/>
          <p:cNvCxnSpPr/>
          <p:nvPr/>
        </p:nvCxnSpPr>
        <p:spPr>
          <a:xfrm>
            <a:off x="2262753" y="2529970"/>
            <a:ext cx="442242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Google Shape;1063;p70"/>
          <p:cNvGrpSpPr/>
          <p:nvPr/>
        </p:nvGrpSpPr>
        <p:grpSpPr>
          <a:xfrm>
            <a:off x="557644" y="-19665"/>
            <a:ext cx="11634356" cy="1293962"/>
            <a:chOff x="557644" y="1"/>
            <a:chExt cx="11634356" cy="1293962"/>
          </a:xfrm>
        </p:grpSpPr>
        <p:sp>
          <p:nvSpPr>
            <p:cNvPr id="1064" name="Google Shape;1064;p70"/>
            <p:cNvSpPr txBox="1"/>
            <p:nvPr/>
          </p:nvSpPr>
          <p:spPr>
            <a:xfrm>
              <a:off x="583606" y="486970"/>
              <a:ext cx="9231789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4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065" name="Google Shape;1065;p70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1066" name="Google Shape;1066;p7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67" name="Google Shape;1067;p70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68" name="Google Shape;1068;p70"/>
          <p:cNvGrpSpPr/>
          <p:nvPr/>
        </p:nvGrpSpPr>
        <p:grpSpPr>
          <a:xfrm>
            <a:off x="0" y="5607439"/>
            <a:ext cx="64770" cy="1257300"/>
            <a:chOff x="1181105" y="4608196"/>
            <a:chExt cx="64770" cy="1257300"/>
          </a:xfrm>
        </p:grpSpPr>
        <p:sp>
          <p:nvSpPr>
            <p:cNvPr id="1069" name="Google Shape;1069;p70"/>
            <p:cNvSpPr/>
            <p:nvPr/>
          </p:nvSpPr>
          <p:spPr>
            <a:xfrm>
              <a:off x="1181105" y="4608196"/>
              <a:ext cx="64770" cy="289560"/>
            </a:xfrm>
            <a:prstGeom prst="rect">
              <a:avLst/>
            </a:prstGeom>
            <a:solidFill>
              <a:srgbClr val="EB89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70" name="Google Shape;1070;p70"/>
            <p:cNvSpPr/>
            <p:nvPr/>
          </p:nvSpPr>
          <p:spPr>
            <a:xfrm>
              <a:off x="1181105" y="4932046"/>
              <a:ext cx="64770" cy="287654"/>
            </a:xfrm>
            <a:prstGeom prst="rect">
              <a:avLst/>
            </a:prstGeom>
            <a:solidFill>
              <a:srgbClr val="DF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71" name="Google Shape;1071;p70"/>
            <p:cNvSpPr/>
            <p:nvPr/>
          </p:nvSpPr>
          <p:spPr>
            <a:xfrm>
              <a:off x="1181105" y="5253991"/>
              <a:ext cx="64770" cy="289560"/>
            </a:xfrm>
            <a:prstGeom prst="rect">
              <a:avLst/>
            </a:prstGeom>
            <a:solidFill>
              <a:srgbClr val="54BD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72" name="Google Shape;1072;p70"/>
            <p:cNvSpPr/>
            <p:nvPr/>
          </p:nvSpPr>
          <p:spPr>
            <a:xfrm>
              <a:off x="1181105" y="5575936"/>
              <a:ext cx="64770" cy="289560"/>
            </a:xfrm>
            <a:prstGeom prst="rect">
              <a:avLst/>
            </a:prstGeom>
            <a:solidFill>
              <a:srgbClr val="3F8F6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73" name="Google Shape;1073;p70"/>
          <p:cNvSpPr/>
          <p:nvPr/>
        </p:nvSpPr>
        <p:spPr>
          <a:xfrm>
            <a:off x="584199" y="467698"/>
            <a:ext cx="8425985" cy="5632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 example illustrating regression</a:t>
            </a:r>
            <a:endParaRPr sz="3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clipart.coolclips.com/480/vectors/tf05307/CoolClips_vc061450.png" id="1074" name="Google Shape;1074;p70"/>
          <p:cNvPicPr preferRelativeResize="0"/>
          <p:nvPr/>
        </p:nvPicPr>
        <p:blipFill rotWithShape="1">
          <a:blip r:embed="rId4">
            <a:alphaModFix/>
          </a:blip>
          <a:srcRect b="9953" l="0" r="-2138" t="0"/>
          <a:stretch/>
        </p:blipFill>
        <p:spPr>
          <a:xfrm>
            <a:off x="824175" y="2926047"/>
            <a:ext cx="2802427" cy="2544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tse3.mm.bing.net/th?id=OIP.hYZ6uWldihMQWN0ptOhK4wHaJ4&amp;pid=15.1&amp;P=0&amp;w=300&amp;h=300" id="1075" name="Google Shape;1075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86049" y="2371884"/>
            <a:ext cx="2143125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88621" y="2409436"/>
            <a:ext cx="4391025" cy="303847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1077" name="Google Shape;1077;p70"/>
          <p:cNvSpPr/>
          <p:nvPr/>
        </p:nvSpPr>
        <p:spPr>
          <a:xfrm>
            <a:off x="557644" y="1386813"/>
            <a:ext cx="1151553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study is conducted by Stanford University in order to understand how the number of years of higher education affect the annual income of their graduated students.</a:t>
            </a:r>
            <a:endParaRPr/>
          </a:p>
        </p:txBody>
      </p:sp>
      <p:sp>
        <p:nvSpPr>
          <p:cNvPr id="1078" name="Google Shape;1078;p70"/>
          <p:cNvSpPr txBox="1"/>
          <p:nvPr/>
        </p:nvSpPr>
        <p:spPr>
          <a:xfrm>
            <a:off x="8225129" y="5777696"/>
            <a:ext cx="322364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Predict what would be annual income for 3 years of higher education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79" name="Google Shape;1079;p70"/>
          <p:cNvCxnSpPr/>
          <p:nvPr/>
        </p:nvCxnSpPr>
        <p:spPr>
          <a:xfrm flipH="1">
            <a:off x="10848814" y="5229384"/>
            <a:ext cx="441740" cy="548312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ash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5" name="Google Shape;1085;p71"/>
          <p:cNvGrpSpPr/>
          <p:nvPr/>
        </p:nvGrpSpPr>
        <p:grpSpPr>
          <a:xfrm>
            <a:off x="557644" y="-19665"/>
            <a:ext cx="11634356" cy="1293962"/>
            <a:chOff x="557644" y="1"/>
            <a:chExt cx="11634356" cy="1293962"/>
          </a:xfrm>
        </p:grpSpPr>
        <p:sp>
          <p:nvSpPr>
            <p:cNvPr id="1086" name="Google Shape;1086;p71"/>
            <p:cNvSpPr txBox="1"/>
            <p:nvPr/>
          </p:nvSpPr>
          <p:spPr>
            <a:xfrm>
              <a:off x="583606" y="486970"/>
              <a:ext cx="9231789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4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087" name="Google Shape;1087;p71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1088" name="Google Shape;1088;p7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89" name="Google Shape;1089;p71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90" name="Google Shape;1090;p71"/>
          <p:cNvGrpSpPr/>
          <p:nvPr/>
        </p:nvGrpSpPr>
        <p:grpSpPr>
          <a:xfrm>
            <a:off x="0" y="5607439"/>
            <a:ext cx="64770" cy="1257300"/>
            <a:chOff x="1181105" y="4608196"/>
            <a:chExt cx="64770" cy="1257300"/>
          </a:xfrm>
        </p:grpSpPr>
        <p:sp>
          <p:nvSpPr>
            <p:cNvPr id="1091" name="Google Shape;1091;p71"/>
            <p:cNvSpPr/>
            <p:nvPr/>
          </p:nvSpPr>
          <p:spPr>
            <a:xfrm>
              <a:off x="1181105" y="4608196"/>
              <a:ext cx="64770" cy="289560"/>
            </a:xfrm>
            <a:prstGeom prst="rect">
              <a:avLst/>
            </a:prstGeom>
            <a:solidFill>
              <a:srgbClr val="EB89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2" name="Google Shape;1092;p71"/>
            <p:cNvSpPr/>
            <p:nvPr/>
          </p:nvSpPr>
          <p:spPr>
            <a:xfrm>
              <a:off x="1181105" y="4932046"/>
              <a:ext cx="64770" cy="287654"/>
            </a:xfrm>
            <a:prstGeom prst="rect">
              <a:avLst/>
            </a:prstGeom>
            <a:solidFill>
              <a:srgbClr val="DF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3" name="Google Shape;1093;p71"/>
            <p:cNvSpPr/>
            <p:nvPr/>
          </p:nvSpPr>
          <p:spPr>
            <a:xfrm>
              <a:off x="1181105" y="5253991"/>
              <a:ext cx="64770" cy="289560"/>
            </a:xfrm>
            <a:prstGeom prst="rect">
              <a:avLst/>
            </a:prstGeom>
            <a:solidFill>
              <a:srgbClr val="54BD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4" name="Google Shape;1094;p71"/>
            <p:cNvSpPr/>
            <p:nvPr/>
          </p:nvSpPr>
          <p:spPr>
            <a:xfrm>
              <a:off x="1181105" y="5575936"/>
              <a:ext cx="64770" cy="289560"/>
            </a:xfrm>
            <a:prstGeom prst="rect">
              <a:avLst/>
            </a:prstGeom>
            <a:solidFill>
              <a:srgbClr val="3F8F6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95" name="Google Shape;1095;p71"/>
          <p:cNvSpPr/>
          <p:nvPr/>
        </p:nvSpPr>
        <p:spPr>
          <a:xfrm>
            <a:off x="584199" y="467698"/>
            <a:ext cx="8425985" cy="5632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 example illustrating Classification </a:t>
            </a:r>
            <a:endParaRPr sz="3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www.nairaland.com/attachments/675465_business-loan_png2ffdd186c46cbafc961f649157afa4dc" id="1096" name="Google Shape;1096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5843" y="4234730"/>
            <a:ext cx="3188766" cy="25042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clker.com/cliparts/d/b/1/9/1194983761256499536house_gabrielle_nowicki_.svg.hi.png" id="1097" name="Google Shape;1097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40374" y="3263635"/>
            <a:ext cx="2674711" cy="21531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anks clipart" id="1098" name="Google Shape;1098;p71"/>
          <p:cNvPicPr preferRelativeResize="0"/>
          <p:nvPr/>
        </p:nvPicPr>
        <p:blipFill rotWithShape="1">
          <a:blip r:embed="rId6">
            <a:alphaModFix/>
          </a:blip>
          <a:srcRect b="8940" l="0" r="1660" t="0"/>
          <a:stretch/>
        </p:blipFill>
        <p:spPr>
          <a:xfrm>
            <a:off x="457368" y="2507028"/>
            <a:ext cx="4541298" cy="36058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71"/>
          <p:cNvSpPr/>
          <p:nvPr/>
        </p:nvSpPr>
        <p:spPr>
          <a:xfrm>
            <a:off x="5691562" y="2002264"/>
            <a:ext cx="2600032" cy="11245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 bank approve loan or not?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0" name="Google Shape;1100;p7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50197" y="3583504"/>
            <a:ext cx="489716" cy="503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7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16798" y="3572756"/>
            <a:ext cx="472045" cy="472045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71"/>
          <p:cNvSpPr txBox="1"/>
          <p:nvPr/>
        </p:nvSpPr>
        <p:spPr>
          <a:xfrm>
            <a:off x="6236364" y="3126764"/>
            <a:ext cx="17762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Yes      No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71"/>
          <p:cNvSpPr/>
          <p:nvPr/>
        </p:nvSpPr>
        <p:spPr>
          <a:xfrm>
            <a:off x="583606" y="1355933"/>
            <a:ext cx="1163435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John wants to undertake a loan from Bank Of India in order to purchase a house. Banks conduct a thorough investigation about the person who desires to take a loan before granting one.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9" name="Google Shape;1109;p72"/>
          <p:cNvGrpSpPr/>
          <p:nvPr/>
        </p:nvGrpSpPr>
        <p:grpSpPr>
          <a:xfrm>
            <a:off x="557644" y="0"/>
            <a:ext cx="11634356" cy="1249680"/>
            <a:chOff x="557644" y="1"/>
            <a:chExt cx="11634356" cy="1293962"/>
          </a:xfrm>
        </p:grpSpPr>
        <p:grpSp>
          <p:nvGrpSpPr>
            <p:cNvPr id="1110" name="Google Shape;1110;p72"/>
            <p:cNvGrpSpPr/>
            <p:nvPr/>
          </p:nvGrpSpPr>
          <p:grpSpPr>
            <a:xfrm>
              <a:off x="3179913" y="281625"/>
              <a:ext cx="5325035" cy="853515"/>
              <a:chOff x="3205793" y="21796"/>
              <a:chExt cx="5325035" cy="853515"/>
            </a:xfrm>
          </p:grpSpPr>
          <p:sp>
            <p:nvSpPr>
              <p:cNvPr id="1111" name="Google Shape;1111;p72"/>
              <p:cNvSpPr txBox="1"/>
              <p:nvPr/>
            </p:nvSpPr>
            <p:spPr>
              <a:xfrm>
                <a:off x="3205793" y="352091"/>
                <a:ext cx="532503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44546A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12" name="Google Shape;1112;p72"/>
              <p:cNvSpPr txBox="1"/>
              <p:nvPr/>
            </p:nvSpPr>
            <p:spPr>
              <a:xfrm>
                <a:off x="5969132" y="21796"/>
                <a:ext cx="184731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grpSp>
          <p:nvGrpSpPr>
            <p:cNvPr id="1113" name="Google Shape;1113;p72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1114" name="Google Shape;1114;p7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15" name="Google Shape;1115;p72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16" name="Google Shape;1116;p72"/>
          <p:cNvSpPr txBox="1"/>
          <p:nvPr/>
        </p:nvSpPr>
        <p:spPr>
          <a:xfrm>
            <a:off x="9670361" y="3126051"/>
            <a:ext cx="2077375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4546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4546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17" name="Google Shape;1117;p72"/>
          <p:cNvSpPr/>
          <p:nvPr/>
        </p:nvSpPr>
        <p:spPr>
          <a:xfrm>
            <a:off x="593627" y="461287"/>
            <a:ext cx="8564589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Types of Problems solved through Machine learning </a:t>
            </a:r>
            <a:br>
              <a:rPr lang="en-US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72"/>
          <p:cNvSpPr/>
          <p:nvPr/>
        </p:nvSpPr>
        <p:spPr>
          <a:xfrm>
            <a:off x="557644" y="1606362"/>
            <a:ext cx="8457567" cy="2954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25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25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9" name="Google Shape;1119;p72"/>
          <p:cNvSpPr/>
          <p:nvPr/>
        </p:nvSpPr>
        <p:spPr>
          <a:xfrm flipH="1">
            <a:off x="9968248" y="6309360"/>
            <a:ext cx="2223752" cy="548640"/>
          </a:xfrm>
          <a:prstGeom prst="rect">
            <a:avLst/>
          </a:prstGeom>
          <a:solidFill>
            <a:srgbClr val="0C5A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Calibri"/>
              <a:buNone/>
            </a:pPr>
            <a:r>
              <a:t/>
            </a:r>
            <a:endParaRPr b="0" i="0" sz="216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0" name="Google Shape;1120;p72"/>
          <p:cNvSpPr txBox="1"/>
          <p:nvPr/>
        </p:nvSpPr>
        <p:spPr>
          <a:xfrm>
            <a:off x="11363326" y="6368310"/>
            <a:ext cx="492443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Roboto"/>
              <a:buNone/>
            </a:pPr>
            <a:r>
              <a:rPr lang="en-US" sz="216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22</a:t>
            </a:r>
            <a:endParaRPr b="0" i="0" sz="216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1" name="Google Shape;1121;p72"/>
          <p:cNvGrpSpPr/>
          <p:nvPr/>
        </p:nvGrpSpPr>
        <p:grpSpPr>
          <a:xfrm>
            <a:off x="3105234" y="1630447"/>
            <a:ext cx="7853435" cy="4830092"/>
            <a:chOff x="1557635" y="0"/>
            <a:chExt cx="7853435" cy="4830092"/>
          </a:xfrm>
        </p:grpSpPr>
        <p:sp>
          <p:nvSpPr>
            <p:cNvPr id="1122" name="Google Shape;1122;p72"/>
            <p:cNvSpPr/>
            <p:nvPr/>
          </p:nvSpPr>
          <p:spPr>
            <a:xfrm>
              <a:off x="1557635" y="45392"/>
              <a:ext cx="1964371" cy="2946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72"/>
            <p:cNvSpPr txBox="1"/>
            <p:nvPr/>
          </p:nvSpPr>
          <p:spPr>
            <a:xfrm>
              <a:off x="1557635" y="45392"/>
              <a:ext cx="1964371" cy="2946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64750" wrap="square" tIns="647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Regression	</a:t>
              </a:r>
              <a:endParaRPr b="1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72"/>
            <p:cNvSpPr/>
            <p:nvPr/>
          </p:nvSpPr>
          <p:spPr>
            <a:xfrm>
              <a:off x="1557635" y="398450"/>
              <a:ext cx="1964371" cy="1964371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72"/>
            <p:cNvSpPr/>
            <p:nvPr/>
          </p:nvSpPr>
          <p:spPr>
            <a:xfrm>
              <a:off x="6337831" y="0"/>
              <a:ext cx="1964371" cy="2946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72"/>
            <p:cNvSpPr txBox="1"/>
            <p:nvPr/>
          </p:nvSpPr>
          <p:spPr>
            <a:xfrm>
              <a:off x="6337831" y="0"/>
              <a:ext cx="1964371" cy="2946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64750" wrap="square" tIns="647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Classification</a:t>
              </a:r>
              <a:endParaRPr b="1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72"/>
            <p:cNvSpPr/>
            <p:nvPr/>
          </p:nvSpPr>
          <p:spPr>
            <a:xfrm>
              <a:off x="5218866" y="482505"/>
              <a:ext cx="4192204" cy="1811936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72"/>
            <p:cNvSpPr/>
            <p:nvPr/>
          </p:nvSpPr>
          <p:spPr>
            <a:xfrm>
              <a:off x="4144857" y="2472626"/>
              <a:ext cx="1964371" cy="2946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72"/>
            <p:cNvSpPr txBox="1"/>
            <p:nvPr/>
          </p:nvSpPr>
          <p:spPr>
            <a:xfrm>
              <a:off x="4144857" y="2472626"/>
              <a:ext cx="1964371" cy="2946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64750" wrap="square" tIns="647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Clustering </a:t>
              </a:r>
              <a:endParaRPr b="1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72"/>
            <p:cNvSpPr/>
            <p:nvPr/>
          </p:nvSpPr>
          <p:spPr>
            <a:xfrm>
              <a:off x="4294837" y="2865721"/>
              <a:ext cx="1964371" cy="1964371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1" name="Google Shape;1131;p72"/>
          <p:cNvSpPr/>
          <p:nvPr/>
        </p:nvSpPr>
        <p:spPr>
          <a:xfrm>
            <a:off x="4946158" y="4040598"/>
            <a:ext cx="3316637" cy="2592321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2" name="Google Shape;1132;p72"/>
          <p:cNvSpPr txBox="1"/>
          <p:nvPr/>
        </p:nvSpPr>
        <p:spPr>
          <a:xfrm>
            <a:off x="943004" y="5013594"/>
            <a:ext cx="207538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Unsupervised Learning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33" name="Google Shape;1133;p72"/>
          <p:cNvCxnSpPr>
            <a:endCxn id="1131" idx="1"/>
          </p:cNvCxnSpPr>
          <p:nvPr/>
        </p:nvCxnSpPr>
        <p:spPr>
          <a:xfrm flipH="1" rot="10800000">
            <a:off x="2749858" y="5336759"/>
            <a:ext cx="2196300" cy="3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9" name="Google Shape;1139;p73"/>
          <p:cNvGrpSpPr/>
          <p:nvPr/>
        </p:nvGrpSpPr>
        <p:grpSpPr>
          <a:xfrm>
            <a:off x="557644" y="0"/>
            <a:ext cx="11634356" cy="1293962"/>
            <a:chOff x="557644" y="1"/>
            <a:chExt cx="11634356" cy="1293962"/>
          </a:xfrm>
        </p:grpSpPr>
        <p:sp>
          <p:nvSpPr>
            <p:cNvPr id="1140" name="Google Shape;1140;p73"/>
            <p:cNvSpPr txBox="1"/>
            <p:nvPr/>
          </p:nvSpPr>
          <p:spPr>
            <a:xfrm>
              <a:off x="3373096" y="558624"/>
              <a:ext cx="5325035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141" name="Google Shape;1141;p73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1142" name="Google Shape;1142;p7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43" name="Google Shape;1143;p73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44" name="Google Shape;1144;p73"/>
          <p:cNvGrpSpPr/>
          <p:nvPr/>
        </p:nvGrpSpPr>
        <p:grpSpPr>
          <a:xfrm>
            <a:off x="0" y="5607439"/>
            <a:ext cx="64770" cy="1257300"/>
            <a:chOff x="1181105" y="4608196"/>
            <a:chExt cx="64770" cy="1257300"/>
          </a:xfrm>
        </p:grpSpPr>
        <p:sp>
          <p:nvSpPr>
            <p:cNvPr id="1145" name="Google Shape;1145;p73"/>
            <p:cNvSpPr/>
            <p:nvPr/>
          </p:nvSpPr>
          <p:spPr>
            <a:xfrm>
              <a:off x="1181105" y="4608196"/>
              <a:ext cx="64770" cy="289560"/>
            </a:xfrm>
            <a:prstGeom prst="rect">
              <a:avLst/>
            </a:prstGeom>
            <a:solidFill>
              <a:srgbClr val="EB89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46" name="Google Shape;1146;p73"/>
            <p:cNvSpPr/>
            <p:nvPr/>
          </p:nvSpPr>
          <p:spPr>
            <a:xfrm>
              <a:off x="1181105" y="4932046"/>
              <a:ext cx="64770" cy="287654"/>
            </a:xfrm>
            <a:prstGeom prst="rect">
              <a:avLst/>
            </a:prstGeom>
            <a:solidFill>
              <a:srgbClr val="DF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47" name="Google Shape;1147;p73"/>
            <p:cNvSpPr/>
            <p:nvPr/>
          </p:nvSpPr>
          <p:spPr>
            <a:xfrm>
              <a:off x="1181105" y="5253991"/>
              <a:ext cx="64770" cy="289560"/>
            </a:xfrm>
            <a:prstGeom prst="rect">
              <a:avLst/>
            </a:prstGeom>
            <a:solidFill>
              <a:srgbClr val="54BD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48" name="Google Shape;1148;p73"/>
            <p:cNvSpPr/>
            <p:nvPr/>
          </p:nvSpPr>
          <p:spPr>
            <a:xfrm>
              <a:off x="1181105" y="5575936"/>
              <a:ext cx="64770" cy="289560"/>
            </a:xfrm>
            <a:prstGeom prst="rect">
              <a:avLst/>
            </a:prstGeom>
            <a:solidFill>
              <a:srgbClr val="3F8F6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49" name="Google Shape;1149;p73"/>
          <p:cNvSpPr/>
          <p:nvPr/>
        </p:nvSpPr>
        <p:spPr>
          <a:xfrm>
            <a:off x="449501" y="548338"/>
            <a:ext cx="542328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Clustering topics in Google news</a:t>
            </a:r>
            <a:endParaRPr/>
          </a:p>
        </p:txBody>
      </p:sp>
      <p:pic>
        <p:nvPicPr>
          <p:cNvPr id="1150" name="Google Shape;1150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704" y="1991219"/>
            <a:ext cx="11641381" cy="45839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pctechmag.com/wp-content/uploads/2014/08/Google-news.png" id="1151" name="Google Shape;1151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3662" y="1345893"/>
            <a:ext cx="2008684" cy="983915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73"/>
          <p:cNvSpPr/>
          <p:nvPr/>
        </p:nvSpPr>
        <p:spPr>
          <a:xfrm>
            <a:off x="142260" y="2512064"/>
            <a:ext cx="2531489" cy="420004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3" name="Google Shape;1153;p73"/>
          <p:cNvSpPr/>
          <p:nvPr/>
        </p:nvSpPr>
        <p:spPr>
          <a:xfrm>
            <a:off x="3901109" y="1457925"/>
            <a:ext cx="54938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Categorization of news articles in Google news.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9" name="Google Shape;1159;p74"/>
          <p:cNvGrpSpPr/>
          <p:nvPr/>
        </p:nvGrpSpPr>
        <p:grpSpPr>
          <a:xfrm>
            <a:off x="449501" y="0"/>
            <a:ext cx="11634356" cy="1293962"/>
            <a:chOff x="557644" y="1"/>
            <a:chExt cx="11634356" cy="1293962"/>
          </a:xfrm>
        </p:grpSpPr>
        <p:sp>
          <p:nvSpPr>
            <p:cNvPr id="1160" name="Google Shape;1160;p74"/>
            <p:cNvSpPr txBox="1"/>
            <p:nvPr/>
          </p:nvSpPr>
          <p:spPr>
            <a:xfrm>
              <a:off x="3373096" y="558624"/>
              <a:ext cx="5325035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161" name="Google Shape;1161;p74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1162" name="Google Shape;1162;p7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63" name="Google Shape;1163;p74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64" name="Google Shape;1164;p74"/>
          <p:cNvGrpSpPr/>
          <p:nvPr/>
        </p:nvGrpSpPr>
        <p:grpSpPr>
          <a:xfrm>
            <a:off x="0" y="5607439"/>
            <a:ext cx="64770" cy="1257300"/>
            <a:chOff x="1181105" y="4608196"/>
            <a:chExt cx="64770" cy="1257300"/>
          </a:xfrm>
        </p:grpSpPr>
        <p:sp>
          <p:nvSpPr>
            <p:cNvPr id="1165" name="Google Shape;1165;p74"/>
            <p:cNvSpPr/>
            <p:nvPr/>
          </p:nvSpPr>
          <p:spPr>
            <a:xfrm>
              <a:off x="1181105" y="4608196"/>
              <a:ext cx="64770" cy="289560"/>
            </a:xfrm>
            <a:prstGeom prst="rect">
              <a:avLst/>
            </a:prstGeom>
            <a:solidFill>
              <a:srgbClr val="EB89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66" name="Google Shape;1166;p74"/>
            <p:cNvSpPr/>
            <p:nvPr/>
          </p:nvSpPr>
          <p:spPr>
            <a:xfrm>
              <a:off x="1181105" y="4932046"/>
              <a:ext cx="64770" cy="287654"/>
            </a:xfrm>
            <a:prstGeom prst="rect">
              <a:avLst/>
            </a:prstGeom>
            <a:solidFill>
              <a:srgbClr val="DF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67" name="Google Shape;1167;p74"/>
            <p:cNvSpPr/>
            <p:nvPr/>
          </p:nvSpPr>
          <p:spPr>
            <a:xfrm>
              <a:off x="1181105" y="5253991"/>
              <a:ext cx="64770" cy="289560"/>
            </a:xfrm>
            <a:prstGeom prst="rect">
              <a:avLst/>
            </a:prstGeom>
            <a:solidFill>
              <a:srgbClr val="54BD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68" name="Google Shape;1168;p74"/>
            <p:cNvSpPr/>
            <p:nvPr/>
          </p:nvSpPr>
          <p:spPr>
            <a:xfrm>
              <a:off x="1181105" y="5575936"/>
              <a:ext cx="64770" cy="289560"/>
            </a:xfrm>
            <a:prstGeom prst="rect">
              <a:avLst/>
            </a:prstGeom>
            <a:solidFill>
              <a:srgbClr val="3F8F6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69" name="Google Shape;1169;p74"/>
          <p:cNvSpPr/>
          <p:nvPr/>
        </p:nvSpPr>
        <p:spPr>
          <a:xfrm>
            <a:off x="449501" y="548338"/>
            <a:ext cx="999985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Clustering: Selling products to the right category of customers</a:t>
            </a:r>
            <a:endParaRPr sz="2800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qph.fs.quoracdn.net/main-qimg-3bed74bc6559f62e6bbc2cdeea74f1dc" id="1170" name="Google Shape;1170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6225" y="1347258"/>
            <a:ext cx="11915775" cy="50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6" name="Google Shape;1176;p75"/>
          <p:cNvGrpSpPr/>
          <p:nvPr/>
        </p:nvGrpSpPr>
        <p:grpSpPr>
          <a:xfrm>
            <a:off x="557644" y="1"/>
            <a:ext cx="11634356" cy="1293962"/>
            <a:chOff x="557644" y="1"/>
            <a:chExt cx="11634356" cy="1293962"/>
          </a:xfrm>
        </p:grpSpPr>
        <p:grpSp>
          <p:nvGrpSpPr>
            <p:cNvPr id="1177" name="Google Shape;1177;p75"/>
            <p:cNvGrpSpPr/>
            <p:nvPr/>
          </p:nvGrpSpPr>
          <p:grpSpPr>
            <a:xfrm>
              <a:off x="3179913" y="281625"/>
              <a:ext cx="5325035" cy="853515"/>
              <a:chOff x="3205793" y="21796"/>
              <a:chExt cx="5325035" cy="853515"/>
            </a:xfrm>
          </p:grpSpPr>
          <p:sp>
            <p:nvSpPr>
              <p:cNvPr id="1178" name="Google Shape;1178;p75"/>
              <p:cNvSpPr txBox="1"/>
              <p:nvPr/>
            </p:nvSpPr>
            <p:spPr>
              <a:xfrm>
                <a:off x="3205793" y="352091"/>
                <a:ext cx="532503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44546A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79" name="Google Shape;1179;p75"/>
              <p:cNvSpPr txBox="1"/>
              <p:nvPr/>
            </p:nvSpPr>
            <p:spPr>
              <a:xfrm>
                <a:off x="5969132" y="21796"/>
                <a:ext cx="184731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grpSp>
          <p:nvGrpSpPr>
            <p:cNvPr id="1180" name="Google Shape;1180;p75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1181" name="Google Shape;1181;p7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82" name="Google Shape;1182;p75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83" name="Google Shape;1183;p75"/>
          <p:cNvSpPr txBox="1"/>
          <p:nvPr/>
        </p:nvSpPr>
        <p:spPr>
          <a:xfrm>
            <a:off x="9670361" y="3126051"/>
            <a:ext cx="2077375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4546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4546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84" name="Google Shape;1184;p75"/>
          <p:cNvSpPr/>
          <p:nvPr/>
        </p:nvSpPr>
        <p:spPr>
          <a:xfrm>
            <a:off x="557644" y="-86789"/>
            <a:ext cx="9874727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Steps in a machine learning workflow</a:t>
            </a:r>
            <a:b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5" name="Google Shape;1185;p75"/>
          <p:cNvSpPr/>
          <p:nvPr/>
        </p:nvSpPr>
        <p:spPr>
          <a:xfrm>
            <a:off x="557644" y="1606362"/>
            <a:ext cx="8457567" cy="2954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25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25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6" name="Google Shape;1186;p75"/>
          <p:cNvSpPr txBox="1"/>
          <p:nvPr/>
        </p:nvSpPr>
        <p:spPr>
          <a:xfrm>
            <a:off x="11363326" y="6368310"/>
            <a:ext cx="492443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Roboto"/>
              <a:buNone/>
            </a:pPr>
            <a:r>
              <a:rPr lang="en-US" sz="216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23</a:t>
            </a:r>
            <a:endParaRPr b="0" i="0" sz="216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87" name="Google Shape;1187;p75"/>
          <p:cNvGrpSpPr/>
          <p:nvPr/>
        </p:nvGrpSpPr>
        <p:grpSpPr>
          <a:xfrm>
            <a:off x="3960852" y="1205048"/>
            <a:ext cx="4956417" cy="5334013"/>
            <a:chOff x="3274729" y="1223"/>
            <a:chExt cx="4956417" cy="5334013"/>
          </a:xfrm>
        </p:grpSpPr>
        <p:sp>
          <p:nvSpPr>
            <p:cNvPr id="1188" name="Google Shape;1188;p75"/>
            <p:cNvSpPr/>
            <p:nvPr/>
          </p:nvSpPr>
          <p:spPr>
            <a:xfrm>
              <a:off x="5007872" y="1223"/>
              <a:ext cx="1331490" cy="133149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rgbClr val="E1E1E1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75"/>
            <p:cNvSpPr txBox="1"/>
            <p:nvPr/>
          </p:nvSpPr>
          <p:spPr>
            <a:xfrm>
              <a:off x="5202864" y="196215"/>
              <a:ext cx="941506" cy="9415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775" lIns="17775" spcFirstLastPara="1" rIns="17775" wrap="square" tIns="17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Model Objective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75"/>
            <p:cNvSpPr/>
            <p:nvPr/>
          </p:nvSpPr>
          <p:spPr>
            <a:xfrm rot="1800000">
              <a:off x="6354000" y="937571"/>
              <a:ext cx="354978" cy="449378"/>
            </a:xfrm>
            <a:prstGeom prst="rightArrow">
              <a:avLst>
                <a:gd fmla="val 60000" name="adj1"/>
                <a:gd fmla="val 50000" name="adj2"/>
              </a:avLst>
            </a:prstGeom>
            <a:gradFill>
              <a:gsLst>
                <a:gs pos="0">
                  <a:srgbClr val="BDD0E9"/>
                </a:gs>
                <a:gs pos="50000">
                  <a:srgbClr val="B0C9E9"/>
                </a:gs>
                <a:gs pos="100000">
                  <a:srgbClr val="96B0D1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75"/>
            <p:cNvSpPr txBox="1"/>
            <p:nvPr/>
          </p:nvSpPr>
          <p:spPr>
            <a:xfrm rot="1800000">
              <a:off x="6361134" y="1000824"/>
              <a:ext cx="248485" cy="2696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75"/>
            <p:cNvSpPr/>
            <p:nvPr/>
          </p:nvSpPr>
          <p:spPr>
            <a:xfrm>
              <a:off x="6741016" y="1001853"/>
              <a:ext cx="1331490" cy="133149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rgbClr val="E1E1E1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75"/>
            <p:cNvSpPr txBox="1"/>
            <p:nvPr/>
          </p:nvSpPr>
          <p:spPr>
            <a:xfrm>
              <a:off x="6936008" y="1196845"/>
              <a:ext cx="941506" cy="9415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775" lIns="17775" spcFirstLastPara="1" rIns="17775" wrap="square" tIns="17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Gathering Data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75"/>
            <p:cNvSpPr/>
            <p:nvPr/>
          </p:nvSpPr>
          <p:spPr>
            <a:xfrm rot="5400000">
              <a:off x="7229272" y="2433494"/>
              <a:ext cx="354978" cy="449378"/>
            </a:xfrm>
            <a:prstGeom prst="rightArrow">
              <a:avLst>
                <a:gd fmla="val 60000" name="adj1"/>
                <a:gd fmla="val 50000" name="adj2"/>
              </a:avLst>
            </a:prstGeom>
            <a:gradFill>
              <a:gsLst>
                <a:gs pos="0">
                  <a:srgbClr val="BDD0E9"/>
                </a:gs>
                <a:gs pos="50000">
                  <a:srgbClr val="B0C9E9"/>
                </a:gs>
                <a:gs pos="100000">
                  <a:srgbClr val="96B0D1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75"/>
            <p:cNvSpPr txBox="1"/>
            <p:nvPr/>
          </p:nvSpPr>
          <p:spPr>
            <a:xfrm rot="5400000">
              <a:off x="7282519" y="2470124"/>
              <a:ext cx="248485" cy="2696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75"/>
            <p:cNvSpPr/>
            <p:nvPr/>
          </p:nvSpPr>
          <p:spPr>
            <a:xfrm>
              <a:off x="6582375" y="3003115"/>
              <a:ext cx="1648771" cy="133149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rgbClr val="E1E1E1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75"/>
            <p:cNvSpPr txBox="1"/>
            <p:nvPr/>
          </p:nvSpPr>
          <p:spPr>
            <a:xfrm>
              <a:off x="6823832" y="3198107"/>
              <a:ext cx="1165857" cy="9415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775" lIns="17775" spcFirstLastPara="1" rIns="17775" wrap="square" tIns="17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Preparation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75"/>
            <p:cNvSpPr/>
            <p:nvPr/>
          </p:nvSpPr>
          <p:spPr>
            <a:xfrm rot="9000000">
              <a:off x="6351739" y="3967435"/>
              <a:ext cx="297405" cy="449378"/>
            </a:xfrm>
            <a:prstGeom prst="rightArrow">
              <a:avLst>
                <a:gd fmla="val 60000" name="adj1"/>
                <a:gd fmla="val 50000" name="adj2"/>
              </a:avLst>
            </a:prstGeom>
            <a:gradFill>
              <a:gsLst>
                <a:gs pos="0">
                  <a:srgbClr val="BDD0E9"/>
                </a:gs>
                <a:gs pos="50000">
                  <a:srgbClr val="B0C9E9"/>
                </a:gs>
                <a:gs pos="100000">
                  <a:srgbClr val="96B0D1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75"/>
            <p:cNvSpPr txBox="1"/>
            <p:nvPr/>
          </p:nvSpPr>
          <p:spPr>
            <a:xfrm rot="-1800000">
              <a:off x="6434983" y="4035006"/>
              <a:ext cx="208184" cy="2696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75"/>
            <p:cNvSpPr/>
            <p:nvPr/>
          </p:nvSpPr>
          <p:spPr>
            <a:xfrm>
              <a:off x="5007872" y="4003746"/>
              <a:ext cx="1331490" cy="133149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rgbClr val="E1E1E1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75"/>
            <p:cNvSpPr txBox="1"/>
            <p:nvPr/>
          </p:nvSpPr>
          <p:spPr>
            <a:xfrm>
              <a:off x="5202864" y="4198738"/>
              <a:ext cx="941506" cy="9415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775" lIns="17775" spcFirstLastPara="1" rIns="17775" wrap="square" tIns="17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Choose a model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75"/>
            <p:cNvSpPr/>
            <p:nvPr/>
          </p:nvSpPr>
          <p:spPr>
            <a:xfrm rot="-9000000">
              <a:off x="4638257" y="3949510"/>
              <a:ext cx="354978" cy="449378"/>
            </a:xfrm>
            <a:prstGeom prst="rightArrow">
              <a:avLst>
                <a:gd fmla="val 60000" name="adj1"/>
                <a:gd fmla="val 50000" name="adj2"/>
              </a:avLst>
            </a:prstGeom>
            <a:gradFill>
              <a:gsLst>
                <a:gs pos="0">
                  <a:srgbClr val="BDD0E9"/>
                </a:gs>
                <a:gs pos="50000">
                  <a:srgbClr val="B0C9E9"/>
                </a:gs>
                <a:gs pos="100000">
                  <a:srgbClr val="96B0D1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75"/>
            <p:cNvSpPr txBox="1"/>
            <p:nvPr/>
          </p:nvSpPr>
          <p:spPr>
            <a:xfrm rot="1800000">
              <a:off x="4737616" y="4066009"/>
              <a:ext cx="248485" cy="2696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75"/>
            <p:cNvSpPr/>
            <p:nvPr/>
          </p:nvSpPr>
          <p:spPr>
            <a:xfrm>
              <a:off x="3274729" y="3003115"/>
              <a:ext cx="1331490" cy="133149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rgbClr val="E1E1E1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75"/>
            <p:cNvSpPr txBox="1"/>
            <p:nvPr/>
          </p:nvSpPr>
          <p:spPr>
            <a:xfrm>
              <a:off x="3469721" y="3198107"/>
              <a:ext cx="941506" cy="9415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775" lIns="17775" spcFirstLastPara="1" rIns="17775" wrap="square" tIns="17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Train the data 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75"/>
            <p:cNvSpPr/>
            <p:nvPr/>
          </p:nvSpPr>
          <p:spPr>
            <a:xfrm rot="-5400000">
              <a:off x="3762985" y="2453587"/>
              <a:ext cx="354978" cy="449378"/>
            </a:xfrm>
            <a:prstGeom prst="rightArrow">
              <a:avLst>
                <a:gd fmla="val 60000" name="adj1"/>
                <a:gd fmla="val 50000" name="adj2"/>
              </a:avLst>
            </a:prstGeom>
            <a:gradFill>
              <a:gsLst>
                <a:gs pos="0">
                  <a:srgbClr val="BDD0E9"/>
                </a:gs>
                <a:gs pos="50000">
                  <a:srgbClr val="B0C9E9"/>
                </a:gs>
                <a:gs pos="100000">
                  <a:srgbClr val="96B0D1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75"/>
            <p:cNvSpPr txBox="1"/>
            <p:nvPr/>
          </p:nvSpPr>
          <p:spPr>
            <a:xfrm rot="-5400000">
              <a:off x="3816232" y="2596710"/>
              <a:ext cx="248485" cy="2696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75"/>
            <p:cNvSpPr/>
            <p:nvPr/>
          </p:nvSpPr>
          <p:spPr>
            <a:xfrm>
              <a:off x="3274729" y="1001853"/>
              <a:ext cx="1331490" cy="133149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rgbClr val="E1E1E1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75"/>
            <p:cNvSpPr txBox="1"/>
            <p:nvPr/>
          </p:nvSpPr>
          <p:spPr>
            <a:xfrm>
              <a:off x="3469721" y="1196845"/>
              <a:ext cx="941506" cy="9415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775" lIns="17775" spcFirstLastPara="1" rIns="17775" wrap="square" tIns="17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Model Evaluation 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75"/>
            <p:cNvSpPr/>
            <p:nvPr/>
          </p:nvSpPr>
          <p:spPr>
            <a:xfrm rot="-1800000">
              <a:off x="4620856" y="947618"/>
              <a:ext cx="354978" cy="449378"/>
            </a:xfrm>
            <a:prstGeom prst="rightArrow">
              <a:avLst>
                <a:gd fmla="val 60000" name="adj1"/>
                <a:gd fmla="val 50000" name="adj2"/>
              </a:avLst>
            </a:prstGeom>
            <a:gradFill>
              <a:gsLst>
                <a:gs pos="0">
                  <a:srgbClr val="BDD0E9"/>
                </a:gs>
                <a:gs pos="50000">
                  <a:srgbClr val="B0C9E9"/>
                </a:gs>
                <a:gs pos="100000">
                  <a:srgbClr val="96B0D1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75"/>
            <p:cNvSpPr txBox="1"/>
            <p:nvPr/>
          </p:nvSpPr>
          <p:spPr>
            <a:xfrm rot="-1800000">
              <a:off x="4627990" y="1064117"/>
              <a:ext cx="248485" cy="2696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 txBox="1"/>
          <p:nvPr/>
        </p:nvSpPr>
        <p:spPr>
          <a:xfrm>
            <a:off x="1797211" y="2924999"/>
            <a:ext cx="977203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Machine learning in everyday life!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Related image" id="225" name="Google Shape;225;p31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lated image" id="226" name="Google Shape;226;p31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65138"/>
            <a:ext cx="2246662" cy="2783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7" name="Google Shape;1217;p76"/>
          <p:cNvGrpSpPr/>
          <p:nvPr/>
        </p:nvGrpSpPr>
        <p:grpSpPr>
          <a:xfrm>
            <a:off x="557644" y="1"/>
            <a:ext cx="11634356" cy="1293962"/>
            <a:chOff x="557644" y="1"/>
            <a:chExt cx="11634356" cy="1293962"/>
          </a:xfrm>
        </p:grpSpPr>
        <p:grpSp>
          <p:nvGrpSpPr>
            <p:cNvPr id="1218" name="Google Shape;1218;p76"/>
            <p:cNvGrpSpPr/>
            <p:nvPr/>
          </p:nvGrpSpPr>
          <p:grpSpPr>
            <a:xfrm>
              <a:off x="3179913" y="281625"/>
              <a:ext cx="5325035" cy="853515"/>
              <a:chOff x="3205793" y="21796"/>
              <a:chExt cx="5325035" cy="853515"/>
            </a:xfrm>
          </p:grpSpPr>
          <p:sp>
            <p:nvSpPr>
              <p:cNvPr id="1219" name="Google Shape;1219;p76"/>
              <p:cNvSpPr txBox="1"/>
              <p:nvPr/>
            </p:nvSpPr>
            <p:spPr>
              <a:xfrm>
                <a:off x="3205793" y="352091"/>
                <a:ext cx="532503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44546A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20" name="Google Shape;1220;p76"/>
              <p:cNvSpPr txBox="1"/>
              <p:nvPr/>
            </p:nvSpPr>
            <p:spPr>
              <a:xfrm>
                <a:off x="5969132" y="21796"/>
                <a:ext cx="184731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grpSp>
          <p:nvGrpSpPr>
            <p:cNvPr id="1221" name="Google Shape;1221;p76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1222" name="Google Shape;1222;p7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23" name="Google Shape;1223;p76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24" name="Google Shape;1224;p76"/>
          <p:cNvSpPr txBox="1"/>
          <p:nvPr/>
        </p:nvSpPr>
        <p:spPr>
          <a:xfrm>
            <a:off x="9670361" y="3126051"/>
            <a:ext cx="2077375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4546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4546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25" name="Google Shape;1225;p76"/>
          <p:cNvSpPr/>
          <p:nvPr/>
        </p:nvSpPr>
        <p:spPr>
          <a:xfrm>
            <a:off x="557644" y="-86789"/>
            <a:ext cx="9874727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Step 1: Model objective </a:t>
            </a:r>
            <a:b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Google Shape;1226;p76"/>
          <p:cNvSpPr/>
          <p:nvPr/>
        </p:nvSpPr>
        <p:spPr>
          <a:xfrm>
            <a:off x="557644" y="1606362"/>
            <a:ext cx="8457567" cy="2954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25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25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7" name="Google Shape;1227;p76"/>
          <p:cNvSpPr txBox="1"/>
          <p:nvPr/>
        </p:nvSpPr>
        <p:spPr>
          <a:xfrm>
            <a:off x="11363326" y="6368310"/>
            <a:ext cx="492443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Roboto"/>
              <a:buNone/>
            </a:pPr>
            <a:r>
              <a:rPr lang="en-US" sz="216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23</a:t>
            </a:r>
            <a:endParaRPr b="0" i="0" sz="216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8" name="Google Shape;1228;p76"/>
          <p:cNvSpPr txBox="1"/>
          <p:nvPr/>
        </p:nvSpPr>
        <p:spPr>
          <a:xfrm>
            <a:off x="1146875" y="1606362"/>
            <a:ext cx="987242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Classify animals into fish, mammal and bird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result for fish" id="1229" name="Google Shape;1229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7644" y="2703677"/>
            <a:ext cx="4370517" cy="31249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mammal" id="1230" name="Google Shape;1230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78712" y="2291985"/>
            <a:ext cx="3408935" cy="34864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ird" id="1231" name="Google Shape;1231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07271" y="2916872"/>
            <a:ext cx="3807176" cy="2141537"/>
          </a:xfrm>
          <a:prstGeom prst="rect">
            <a:avLst/>
          </a:prstGeom>
          <a:noFill/>
          <a:ln>
            <a:noFill/>
          </a:ln>
        </p:spPr>
      </p:pic>
      <p:sp>
        <p:nvSpPr>
          <p:cNvPr id="1232" name="Google Shape;1232;p76"/>
          <p:cNvSpPr txBox="1"/>
          <p:nvPr/>
        </p:nvSpPr>
        <p:spPr>
          <a:xfrm>
            <a:off x="1301859" y="5658332"/>
            <a:ext cx="22007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Fish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76"/>
          <p:cNvSpPr txBox="1"/>
          <p:nvPr/>
        </p:nvSpPr>
        <p:spPr>
          <a:xfrm>
            <a:off x="5382799" y="5841624"/>
            <a:ext cx="22007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Mammals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76"/>
          <p:cNvSpPr txBox="1"/>
          <p:nvPr/>
        </p:nvSpPr>
        <p:spPr>
          <a:xfrm>
            <a:off x="8967448" y="5592208"/>
            <a:ext cx="22007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Bird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0" name="Google Shape;1240;p77"/>
          <p:cNvGrpSpPr/>
          <p:nvPr/>
        </p:nvGrpSpPr>
        <p:grpSpPr>
          <a:xfrm>
            <a:off x="557644" y="1"/>
            <a:ext cx="11634356" cy="1293962"/>
            <a:chOff x="557644" y="1"/>
            <a:chExt cx="11634356" cy="1293962"/>
          </a:xfrm>
        </p:grpSpPr>
        <p:grpSp>
          <p:nvGrpSpPr>
            <p:cNvPr id="1241" name="Google Shape;1241;p77"/>
            <p:cNvGrpSpPr/>
            <p:nvPr/>
          </p:nvGrpSpPr>
          <p:grpSpPr>
            <a:xfrm>
              <a:off x="3179913" y="281625"/>
              <a:ext cx="5325035" cy="853515"/>
              <a:chOff x="3205793" y="21796"/>
              <a:chExt cx="5325035" cy="853515"/>
            </a:xfrm>
          </p:grpSpPr>
          <p:sp>
            <p:nvSpPr>
              <p:cNvPr id="1242" name="Google Shape;1242;p77"/>
              <p:cNvSpPr txBox="1"/>
              <p:nvPr/>
            </p:nvSpPr>
            <p:spPr>
              <a:xfrm>
                <a:off x="3205793" y="352091"/>
                <a:ext cx="532503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44546A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43" name="Google Shape;1243;p77"/>
              <p:cNvSpPr txBox="1"/>
              <p:nvPr/>
            </p:nvSpPr>
            <p:spPr>
              <a:xfrm>
                <a:off x="5969132" y="21796"/>
                <a:ext cx="184731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grpSp>
          <p:nvGrpSpPr>
            <p:cNvPr id="1244" name="Google Shape;1244;p77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1245" name="Google Shape;1245;p7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46" name="Google Shape;1246;p77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47" name="Google Shape;1247;p77"/>
          <p:cNvSpPr txBox="1"/>
          <p:nvPr/>
        </p:nvSpPr>
        <p:spPr>
          <a:xfrm>
            <a:off x="9670361" y="3126051"/>
            <a:ext cx="2077375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4546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4546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48" name="Google Shape;1248;p77"/>
          <p:cNvSpPr/>
          <p:nvPr/>
        </p:nvSpPr>
        <p:spPr>
          <a:xfrm>
            <a:off x="557644" y="-86789"/>
            <a:ext cx="9874727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Step 2: Gathering Data</a:t>
            </a:r>
            <a:b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9" name="Google Shape;1249;p77"/>
          <p:cNvSpPr/>
          <p:nvPr/>
        </p:nvSpPr>
        <p:spPr>
          <a:xfrm>
            <a:off x="557644" y="1606362"/>
            <a:ext cx="8457567" cy="2954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25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25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0" name="Google Shape;1250;p77"/>
          <p:cNvSpPr/>
          <p:nvPr/>
        </p:nvSpPr>
        <p:spPr>
          <a:xfrm flipH="1">
            <a:off x="9968248" y="6309360"/>
            <a:ext cx="2223752" cy="548640"/>
          </a:xfrm>
          <a:prstGeom prst="rect">
            <a:avLst/>
          </a:prstGeom>
          <a:solidFill>
            <a:srgbClr val="0C5A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Calibri"/>
              <a:buNone/>
            </a:pPr>
            <a:r>
              <a:t/>
            </a:r>
            <a:endParaRPr b="0" i="0" sz="216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1" name="Google Shape;1251;p77"/>
          <p:cNvSpPr txBox="1"/>
          <p:nvPr/>
        </p:nvSpPr>
        <p:spPr>
          <a:xfrm>
            <a:off x="11363326" y="6368310"/>
            <a:ext cx="492443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Roboto"/>
              <a:buNone/>
            </a:pPr>
            <a:r>
              <a:rPr lang="en-US" sz="216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23</a:t>
            </a:r>
            <a:endParaRPr b="0" i="0" sz="216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252" name="Google Shape;1252;p77"/>
          <p:cNvGraphicFramePr/>
          <p:nvPr/>
        </p:nvGraphicFramePr>
        <p:xfrm>
          <a:off x="630661" y="22023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{0A8C1CED-A5EB-4750-B17B-589138B85B0C}</a:tableStyleId>
              </a:tblPr>
              <a:tblGrid>
                <a:gridCol w="1422625"/>
                <a:gridCol w="882475"/>
                <a:gridCol w="847175"/>
                <a:gridCol w="847175"/>
                <a:gridCol w="829525"/>
                <a:gridCol w="1023675"/>
                <a:gridCol w="1072700"/>
                <a:gridCol w="1113550"/>
                <a:gridCol w="518375"/>
                <a:gridCol w="815950"/>
                <a:gridCol w="641575"/>
                <a:gridCol w="1196600"/>
              </a:tblGrid>
              <a:tr h="497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Animal</a:t>
                      </a: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name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feathers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airborne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aquatic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toothed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backbone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breathes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venomous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fins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legs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tail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class type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475" marB="0" marR="8475" marL="8475" anchor="b"/>
                </a:tc>
              </a:tr>
              <a:tr h="282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dogfish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Fish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</a:tr>
              <a:tr h="282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dolphin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Mammal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</a:tr>
              <a:tr h="282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dove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Bird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</a:tr>
              <a:tr h="282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duck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Bird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</a:tr>
              <a:tr h="282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elephant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Mammal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</a:tr>
              <a:tr h="282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flamingo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Bird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8" name="Google Shape;1258;p78"/>
          <p:cNvGrpSpPr/>
          <p:nvPr/>
        </p:nvGrpSpPr>
        <p:grpSpPr>
          <a:xfrm>
            <a:off x="557644" y="1"/>
            <a:ext cx="11634356" cy="1293962"/>
            <a:chOff x="557644" y="1"/>
            <a:chExt cx="11634356" cy="1293962"/>
          </a:xfrm>
        </p:grpSpPr>
        <p:grpSp>
          <p:nvGrpSpPr>
            <p:cNvPr id="1259" name="Google Shape;1259;p78"/>
            <p:cNvGrpSpPr/>
            <p:nvPr/>
          </p:nvGrpSpPr>
          <p:grpSpPr>
            <a:xfrm>
              <a:off x="3179913" y="281625"/>
              <a:ext cx="5325035" cy="853515"/>
              <a:chOff x="3205793" y="21796"/>
              <a:chExt cx="5325035" cy="853515"/>
            </a:xfrm>
          </p:grpSpPr>
          <p:sp>
            <p:nvSpPr>
              <p:cNvPr id="1260" name="Google Shape;1260;p78"/>
              <p:cNvSpPr txBox="1"/>
              <p:nvPr/>
            </p:nvSpPr>
            <p:spPr>
              <a:xfrm>
                <a:off x="3205793" y="352091"/>
                <a:ext cx="532503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44546A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61" name="Google Shape;1261;p78"/>
              <p:cNvSpPr txBox="1"/>
              <p:nvPr/>
            </p:nvSpPr>
            <p:spPr>
              <a:xfrm>
                <a:off x="5969132" y="21796"/>
                <a:ext cx="184731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grpSp>
          <p:nvGrpSpPr>
            <p:cNvPr id="1262" name="Google Shape;1262;p78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1263" name="Google Shape;1263;p7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64" name="Google Shape;1264;p78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65" name="Google Shape;1265;p78"/>
          <p:cNvSpPr txBox="1"/>
          <p:nvPr/>
        </p:nvSpPr>
        <p:spPr>
          <a:xfrm>
            <a:off x="9670361" y="3126051"/>
            <a:ext cx="2077375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4546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4546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66" name="Google Shape;1266;p78"/>
          <p:cNvSpPr/>
          <p:nvPr/>
        </p:nvSpPr>
        <p:spPr>
          <a:xfrm>
            <a:off x="557644" y="-86789"/>
            <a:ext cx="9874727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Step 3: Data Pre processing</a:t>
            </a:r>
            <a:b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7" name="Google Shape;1267;p78"/>
          <p:cNvSpPr/>
          <p:nvPr/>
        </p:nvSpPr>
        <p:spPr>
          <a:xfrm>
            <a:off x="557644" y="1606362"/>
            <a:ext cx="8457567" cy="2954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25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25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8" name="Google Shape;1268;p78"/>
          <p:cNvSpPr/>
          <p:nvPr/>
        </p:nvSpPr>
        <p:spPr>
          <a:xfrm flipH="1">
            <a:off x="9968248" y="6309360"/>
            <a:ext cx="2223752" cy="548640"/>
          </a:xfrm>
          <a:prstGeom prst="rect">
            <a:avLst/>
          </a:prstGeom>
          <a:solidFill>
            <a:srgbClr val="0C5A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Calibri"/>
              <a:buNone/>
            </a:pPr>
            <a:r>
              <a:t/>
            </a:r>
            <a:endParaRPr b="0" i="0" sz="216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9" name="Google Shape;1269;p78"/>
          <p:cNvSpPr txBox="1"/>
          <p:nvPr/>
        </p:nvSpPr>
        <p:spPr>
          <a:xfrm>
            <a:off x="11363326" y="6368310"/>
            <a:ext cx="492443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Roboto"/>
              <a:buNone/>
            </a:pPr>
            <a:r>
              <a:rPr lang="en-US" sz="216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23</a:t>
            </a:r>
            <a:endParaRPr b="0" i="0" sz="216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270" name="Google Shape;1270;p78"/>
          <p:cNvGraphicFramePr/>
          <p:nvPr/>
        </p:nvGraphicFramePr>
        <p:xfrm>
          <a:off x="398142" y="237782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{0A8C1CED-A5EB-4750-B17B-589138B85B0C}</a:tableStyleId>
              </a:tblPr>
              <a:tblGrid>
                <a:gridCol w="1422625"/>
                <a:gridCol w="882475"/>
                <a:gridCol w="847175"/>
                <a:gridCol w="847175"/>
                <a:gridCol w="829525"/>
                <a:gridCol w="1023675"/>
                <a:gridCol w="1072700"/>
                <a:gridCol w="1113550"/>
                <a:gridCol w="518375"/>
                <a:gridCol w="815950"/>
                <a:gridCol w="641575"/>
                <a:gridCol w="1196600"/>
              </a:tblGrid>
              <a:tr h="497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Animal</a:t>
                      </a: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name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feathers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airborne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aquatic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toothed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backbone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breathes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venomous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fins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legs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tail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class type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475" marB="0" marR="8475" marL="8475" anchor="b"/>
                </a:tc>
              </a:tr>
              <a:tr h="282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dogfish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Fish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</a:tr>
              <a:tr h="282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dolphin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Mammal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</a:tr>
              <a:tr h="282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dove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Bird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</a:tr>
              <a:tr h="282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duck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Bird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</a:tr>
              <a:tr h="282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elephant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Mammal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</a:tr>
              <a:tr h="282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flamingo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Bird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</a:tr>
            </a:tbl>
          </a:graphicData>
        </a:graphic>
      </p:graphicFrame>
      <p:sp>
        <p:nvSpPr>
          <p:cNvPr id="1271" name="Google Shape;1271;p78"/>
          <p:cNvSpPr/>
          <p:nvPr/>
        </p:nvSpPr>
        <p:spPr>
          <a:xfrm>
            <a:off x="5238427" y="2270278"/>
            <a:ext cx="1022888" cy="2425707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2" name="Google Shape;1272;p78"/>
          <p:cNvSpPr/>
          <p:nvPr/>
        </p:nvSpPr>
        <p:spPr>
          <a:xfrm>
            <a:off x="9670360" y="2270277"/>
            <a:ext cx="762011" cy="2425707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3" name="Google Shape;1273;p78"/>
          <p:cNvSpPr/>
          <p:nvPr/>
        </p:nvSpPr>
        <p:spPr>
          <a:xfrm>
            <a:off x="7330698" y="2270277"/>
            <a:ext cx="1100380" cy="2425707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74" name="Google Shape;1274;p78"/>
          <p:cNvCxnSpPr/>
          <p:nvPr/>
        </p:nvCxnSpPr>
        <p:spPr>
          <a:xfrm flipH="1" rot="10800000">
            <a:off x="4711485" y="4695986"/>
            <a:ext cx="976393" cy="1209493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75" name="Google Shape;1275;p78"/>
          <p:cNvCxnSpPr>
            <a:endCxn id="1273" idx="2"/>
          </p:cNvCxnSpPr>
          <p:nvPr/>
        </p:nvCxnSpPr>
        <p:spPr>
          <a:xfrm flipH="1" rot="10800000">
            <a:off x="4711388" y="4695984"/>
            <a:ext cx="3169500" cy="1216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76" name="Google Shape;1276;p78"/>
          <p:cNvCxnSpPr/>
          <p:nvPr/>
        </p:nvCxnSpPr>
        <p:spPr>
          <a:xfrm flipH="1" rot="10800000">
            <a:off x="4711485" y="4695983"/>
            <a:ext cx="4958875" cy="1216263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277" name="Google Shape;1277;p78"/>
          <p:cNvSpPr txBox="1"/>
          <p:nvPr/>
        </p:nvSpPr>
        <p:spPr>
          <a:xfrm>
            <a:off x="2313978" y="5905479"/>
            <a:ext cx="61170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features backbone, venomous and tail have same values for all animals and can thus be discarded.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3" name="Google Shape;1283;p79"/>
          <p:cNvGrpSpPr/>
          <p:nvPr/>
        </p:nvGrpSpPr>
        <p:grpSpPr>
          <a:xfrm>
            <a:off x="557644" y="1"/>
            <a:ext cx="11634356" cy="1293962"/>
            <a:chOff x="557644" y="1"/>
            <a:chExt cx="11634356" cy="1293962"/>
          </a:xfrm>
        </p:grpSpPr>
        <p:grpSp>
          <p:nvGrpSpPr>
            <p:cNvPr id="1284" name="Google Shape;1284;p79"/>
            <p:cNvGrpSpPr/>
            <p:nvPr/>
          </p:nvGrpSpPr>
          <p:grpSpPr>
            <a:xfrm>
              <a:off x="3179913" y="281625"/>
              <a:ext cx="5325035" cy="853515"/>
              <a:chOff x="3205793" y="21796"/>
              <a:chExt cx="5325035" cy="853515"/>
            </a:xfrm>
          </p:grpSpPr>
          <p:sp>
            <p:nvSpPr>
              <p:cNvPr id="1285" name="Google Shape;1285;p79"/>
              <p:cNvSpPr txBox="1"/>
              <p:nvPr/>
            </p:nvSpPr>
            <p:spPr>
              <a:xfrm>
                <a:off x="3205793" y="352091"/>
                <a:ext cx="532503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44546A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86" name="Google Shape;1286;p79"/>
              <p:cNvSpPr txBox="1"/>
              <p:nvPr/>
            </p:nvSpPr>
            <p:spPr>
              <a:xfrm>
                <a:off x="5969132" y="21796"/>
                <a:ext cx="184731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grpSp>
          <p:nvGrpSpPr>
            <p:cNvPr id="1287" name="Google Shape;1287;p79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1288" name="Google Shape;1288;p7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89" name="Google Shape;1289;p79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90" name="Google Shape;1290;p79"/>
          <p:cNvSpPr txBox="1"/>
          <p:nvPr/>
        </p:nvSpPr>
        <p:spPr>
          <a:xfrm>
            <a:off x="9670361" y="3126051"/>
            <a:ext cx="2077375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4546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4546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91" name="Google Shape;1291;p79"/>
          <p:cNvSpPr/>
          <p:nvPr/>
        </p:nvSpPr>
        <p:spPr>
          <a:xfrm>
            <a:off x="557644" y="-86789"/>
            <a:ext cx="9874727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Step 4: Choose a model</a:t>
            </a:r>
            <a:b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2" name="Google Shape;1292;p79"/>
          <p:cNvSpPr/>
          <p:nvPr/>
        </p:nvSpPr>
        <p:spPr>
          <a:xfrm>
            <a:off x="557644" y="1606362"/>
            <a:ext cx="8457567" cy="2954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25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25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3" name="Google Shape;1293;p79"/>
          <p:cNvSpPr txBox="1"/>
          <p:nvPr/>
        </p:nvSpPr>
        <p:spPr>
          <a:xfrm>
            <a:off x="11363326" y="6368310"/>
            <a:ext cx="492443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Roboto"/>
              <a:buNone/>
            </a:pPr>
            <a:r>
              <a:rPr lang="en-US" sz="216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23</a:t>
            </a:r>
            <a:endParaRPr b="0" i="0" sz="216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294" name="Google Shape;1294;p79"/>
          <p:cNvGraphicFramePr/>
          <p:nvPr/>
        </p:nvGraphicFramePr>
        <p:xfrm>
          <a:off x="1377318" y="139137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{0A8C1CED-A5EB-4750-B17B-589138B85B0C}</a:tableStyleId>
              </a:tblPr>
              <a:tblGrid>
                <a:gridCol w="1571750"/>
                <a:gridCol w="974975"/>
                <a:gridCol w="935975"/>
                <a:gridCol w="935975"/>
                <a:gridCol w="916475"/>
                <a:gridCol w="1185150"/>
                <a:gridCol w="572725"/>
                <a:gridCol w="901500"/>
                <a:gridCol w="1322025"/>
              </a:tblGrid>
              <a:tr h="610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Animal</a:t>
                      </a: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name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feathers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airborne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aquatic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toothed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breathes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fins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legs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class type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475" marB="0" marR="8475" marL="8475" anchor="b"/>
                </a:tc>
              </a:tr>
              <a:tr h="346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dogfish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Fish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</a:tr>
              <a:tr h="346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dolphin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Mammal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</a:tr>
              <a:tr h="346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dove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Bird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</a:tr>
              <a:tr h="346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duck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Bird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</a:tr>
              <a:tr h="346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elephant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Mammal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</a:tr>
              <a:tr h="346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flamingo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Bird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</a:tr>
            </a:tbl>
          </a:graphicData>
        </a:graphic>
      </p:graphicFrame>
      <p:sp>
        <p:nvSpPr>
          <p:cNvPr id="1295" name="Google Shape;1295;p79"/>
          <p:cNvSpPr/>
          <p:nvPr/>
        </p:nvSpPr>
        <p:spPr>
          <a:xfrm>
            <a:off x="9316461" y="1404404"/>
            <a:ext cx="1642820" cy="2839666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96" name="Google Shape;1296;p79"/>
          <p:cNvCxnSpPr>
            <a:stCxn id="1295" idx="2"/>
          </p:cNvCxnSpPr>
          <p:nvPr/>
        </p:nvCxnSpPr>
        <p:spPr>
          <a:xfrm flipH="1">
            <a:off x="6664171" y="4244070"/>
            <a:ext cx="3473700" cy="1009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297" name="Google Shape;1297;p79"/>
          <p:cNvSpPr txBox="1"/>
          <p:nvPr/>
        </p:nvSpPr>
        <p:spPr>
          <a:xfrm>
            <a:off x="1503336" y="5253925"/>
            <a:ext cx="627681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any supervised learning algorithm since it has known labels.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Since labels are categorical, go for any </a:t>
            </a: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classification algorithm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3" name="Google Shape;1303;p80"/>
          <p:cNvGrpSpPr/>
          <p:nvPr/>
        </p:nvGrpSpPr>
        <p:grpSpPr>
          <a:xfrm>
            <a:off x="557644" y="1"/>
            <a:ext cx="11634356" cy="1293962"/>
            <a:chOff x="557644" y="1"/>
            <a:chExt cx="11634356" cy="1293962"/>
          </a:xfrm>
        </p:grpSpPr>
        <p:grpSp>
          <p:nvGrpSpPr>
            <p:cNvPr id="1304" name="Google Shape;1304;p80"/>
            <p:cNvGrpSpPr/>
            <p:nvPr/>
          </p:nvGrpSpPr>
          <p:grpSpPr>
            <a:xfrm>
              <a:off x="3179913" y="281625"/>
              <a:ext cx="5325035" cy="853515"/>
              <a:chOff x="3205793" y="21796"/>
              <a:chExt cx="5325035" cy="853515"/>
            </a:xfrm>
          </p:grpSpPr>
          <p:sp>
            <p:nvSpPr>
              <p:cNvPr id="1305" name="Google Shape;1305;p80"/>
              <p:cNvSpPr txBox="1"/>
              <p:nvPr/>
            </p:nvSpPr>
            <p:spPr>
              <a:xfrm>
                <a:off x="3205793" y="352091"/>
                <a:ext cx="532503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44546A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06" name="Google Shape;1306;p80"/>
              <p:cNvSpPr txBox="1"/>
              <p:nvPr/>
            </p:nvSpPr>
            <p:spPr>
              <a:xfrm>
                <a:off x="5969132" y="21796"/>
                <a:ext cx="184731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grpSp>
          <p:nvGrpSpPr>
            <p:cNvPr id="1307" name="Google Shape;1307;p80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1308" name="Google Shape;1308;p8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09" name="Google Shape;1309;p80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10" name="Google Shape;1310;p80"/>
          <p:cNvSpPr txBox="1"/>
          <p:nvPr/>
        </p:nvSpPr>
        <p:spPr>
          <a:xfrm>
            <a:off x="9670361" y="3126051"/>
            <a:ext cx="2077375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4546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4546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11" name="Google Shape;1311;p80"/>
          <p:cNvSpPr/>
          <p:nvPr/>
        </p:nvSpPr>
        <p:spPr>
          <a:xfrm>
            <a:off x="557644" y="-86789"/>
            <a:ext cx="9874727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Step 5: Train data</a:t>
            </a:r>
            <a:b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2" name="Google Shape;1312;p80"/>
          <p:cNvSpPr/>
          <p:nvPr/>
        </p:nvSpPr>
        <p:spPr>
          <a:xfrm>
            <a:off x="557644" y="1606362"/>
            <a:ext cx="8457567" cy="2954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25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25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3" name="Google Shape;1313;p80"/>
          <p:cNvSpPr txBox="1"/>
          <p:nvPr/>
        </p:nvSpPr>
        <p:spPr>
          <a:xfrm>
            <a:off x="11363326" y="6368310"/>
            <a:ext cx="492443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Roboto"/>
              <a:buNone/>
            </a:pPr>
            <a:r>
              <a:rPr lang="en-US" sz="216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23</a:t>
            </a:r>
            <a:endParaRPr b="0" i="0" sz="216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314" name="Google Shape;1314;p80"/>
          <p:cNvGraphicFramePr/>
          <p:nvPr/>
        </p:nvGraphicFramePr>
        <p:xfrm>
          <a:off x="1377318" y="139137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{0A8C1CED-A5EB-4750-B17B-589138B85B0C}</a:tableStyleId>
              </a:tblPr>
              <a:tblGrid>
                <a:gridCol w="1571750"/>
                <a:gridCol w="974975"/>
                <a:gridCol w="935975"/>
                <a:gridCol w="935975"/>
                <a:gridCol w="916475"/>
                <a:gridCol w="1185150"/>
                <a:gridCol w="572725"/>
                <a:gridCol w="901500"/>
                <a:gridCol w="1322025"/>
              </a:tblGrid>
              <a:tr h="610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Animal</a:t>
                      </a: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name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feathers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airborne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aquatic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toothed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breathes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fins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legs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class type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475" marB="0" marR="8475" marL="8475" anchor="b"/>
                </a:tc>
              </a:tr>
              <a:tr h="346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dogfish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Fish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</a:tr>
              <a:tr h="346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dolphin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Mammal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</a:tr>
              <a:tr h="346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dove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Bird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</a:tr>
              <a:tr h="346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duck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Bird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</a:tr>
              <a:tr h="346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elephant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Mammal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</a:tr>
              <a:tr h="346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flamingo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Bird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</a:tr>
            </a:tbl>
          </a:graphicData>
        </a:graphic>
      </p:graphicFrame>
      <p:grpSp>
        <p:nvGrpSpPr>
          <p:cNvPr id="1315" name="Google Shape;1315;p80"/>
          <p:cNvGrpSpPr/>
          <p:nvPr/>
        </p:nvGrpSpPr>
        <p:grpSpPr>
          <a:xfrm>
            <a:off x="267467" y="4295149"/>
            <a:ext cx="3347720" cy="2352675"/>
            <a:chOff x="214924" y="4092389"/>
            <a:chExt cx="3347720" cy="2352675"/>
          </a:xfrm>
        </p:grpSpPr>
        <p:pic>
          <p:nvPicPr>
            <p:cNvPr id="1316" name="Google Shape;1316;p80"/>
            <p:cNvPicPr preferRelativeResize="0"/>
            <p:nvPr/>
          </p:nvPicPr>
          <p:blipFill rotWithShape="1">
            <a:blip r:embed="rId4">
              <a:alphaModFix/>
            </a:blip>
            <a:srcRect b="0" l="0" r="59695" t="0"/>
            <a:stretch/>
          </p:blipFill>
          <p:spPr>
            <a:xfrm>
              <a:off x="214924" y="4092389"/>
              <a:ext cx="1412781" cy="2352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7" name="Google Shape;1317;p80"/>
            <p:cNvSpPr txBox="1"/>
            <p:nvPr/>
          </p:nvSpPr>
          <p:spPr>
            <a:xfrm>
              <a:off x="323498" y="5664694"/>
              <a:ext cx="3239146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Training Data </a:t>
              </a:r>
              <a:endParaRPr b="1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8" name="Google Shape;1318;p80"/>
          <p:cNvSpPr/>
          <p:nvPr/>
        </p:nvSpPr>
        <p:spPr>
          <a:xfrm>
            <a:off x="1377318" y="2045776"/>
            <a:ext cx="9208024" cy="1410346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9" name="Google Shape;1319;p80"/>
          <p:cNvSpPr/>
          <p:nvPr/>
        </p:nvSpPr>
        <p:spPr>
          <a:xfrm>
            <a:off x="1377318" y="3518115"/>
            <a:ext cx="9208024" cy="659452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2719B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0" name="Google Shape;1320;p80"/>
          <p:cNvGrpSpPr/>
          <p:nvPr/>
        </p:nvGrpSpPr>
        <p:grpSpPr>
          <a:xfrm>
            <a:off x="10724913" y="3083689"/>
            <a:ext cx="3648182" cy="2352675"/>
            <a:chOff x="6473297" y="4765595"/>
            <a:chExt cx="3648182" cy="2352675"/>
          </a:xfrm>
        </p:grpSpPr>
        <p:pic>
          <p:nvPicPr>
            <p:cNvPr id="1321" name="Google Shape;1321;p80"/>
            <p:cNvPicPr preferRelativeResize="0"/>
            <p:nvPr/>
          </p:nvPicPr>
          <p:blipFill rotWithShape="1">
            <a:blip r:embed="rId4">
              <a:alphaModFix/>
            </a:blip>
            <a:srcRect b="0" l="60169" r="0" t="0"/>
            <a:stretch/>
          </p:blipFill>
          <p:spPr>
            <a:xfrm>
              <a:off x="6473297" y="4765595"/>
              <a:ext cx="1396164" cy="2352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2" name="Google Shape;1322;p80"/>
            <p:cNvSpPr txBox="1"/>
            <p:nvPr/>
          </p:nvSpPr>
          <p:spPr>
            <a:xfrm>
              <a:off x="6882333" y="6231705"/>
              <a:ext cx="3239146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Test Data</a:t>
              </a:r>
              <a:endParaRPr b="1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323" name="Google Shape;1323;p80"/>
          <p:cNvCxnSpPr>
            <a:stCxn id="1318" idx="1"/>
          </p:cNvCxnSpPr>
          <p:nvPr/>
        </p:nvCxnSpPr>
        <p:spPr>
          <a:xfrm flipH="1">
            <a:off x="973818" y="2750949"/>
            <a:ext cx="403500" cy="1810200"/>
          </a:xfrm>
          <a:prstGeom prst="bentConnector2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24" name="Google Shape;1324;p80"/>
          <p:cNvCxnSpPr>
            <a:stCxn id="1319" idx="3"/>
          </p:cNvCxnSpPr>
          <p:nvPr/>
        </p:nvCxnSpPr>
        <p:spPr>
          <a:xfrm flipH="1" rot="10800000">
            <a:off x="10585342" y="3652841"/>
            <a:ext cx="573000" cy="195000"/>
          </a:xfrm>
          <a:prstGeom prst="bentConnector3">
            <a:avLst>
              <a:gd fmla="val 49990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325" name="Google Shape;1325;p80"/>
          <p:cNvSpPr/>
          <p:nvPr/>
        </p:nvSpPr>
        <p:spPr>
          <a:xfrm>
            <a:off x="6592183" y="4436282"/>
            <a:ext cx="1360003" cy="514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Produce a Model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6" name="Google Shape;1326;p80"/>
          <p:cNvCxnSpPr/>
          <p:nvPr/>
        </p:nvCxnSpPr>
        <p:spPr>
          <a:xfrm>
            <a:off x="4905542" y="5232770"/>
            <a:ext cx="1547070" cy="15499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27" name="Google Shape;1327;p80"/>
          <p:cNvCxnSpPr/>
          <p:nvPr/>
        </p:nvCxnSpPr>
        <p:spPr>
          <a:xfrm>
            <a:off x="4874545" y="5776312"/>
            <a:ext cx="1547070" cy="15499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328" name="Google Shape;1328;p80"/>
          <p:cNvSpPr txBox="1"/>
          <p:nvPr/>
        </p:nvSpPr>
        <p:spPr>
          <a:xfrm>
            <a:off x="3277972" y="5185638"/>
            <a:ext cx="206465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 training data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9" name="Google Shape;1329;p80"/>
          <p:cNvCxnSpPr/>
          <p:nvPr/>
        </p:nvCxnSpPr>
        <p:spPr>
          <a:xfrm>
            <a:off x="1594929" y="5493305"/>
            <a:ext cx="1547070" cy="15499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Image result for machine learning model icon" id="1330" name="Google Shape;1330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71719" y="5011374"/>
            <a:ext cx="1246903" cy="1246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6" name="Google Shape;1336;p81"/>
          <p:cNvGrpSpPr/>
          <p:nvPr/>
        </p:nvGrpSpPr>
        <p:grpSpPr>
          <a:xfrm>
            <a:off x="557644" y="1"/>
            <a:ext cx="11634356" cy="1293962"/>
            <a:chOff x="557644" y="1"/>
            <a:chExt cx="11634356" cy="1293962"/>
          </a:xfrm>
        </p:grpSpPr>
        <p:grpSp>
          <p:nvGrpSpPr>
            <p:cNvPr id="1337" name="Google Shape;1337;p81"/>
            <p:cNvGrpSpPr/>
            <p:nvPr/>
          </p:nvGrpSpPr>
          <p:grpSpPr>
            <a:xfrm>
              <a:off x="3179913" y="281625"/>
              <a:ext cx="5325035" cy="853515"/>
              <a:chOff x="3205793" y="21796"/>
              <a:chExt cx="5325035" cy="853515"/>
            </a:xfrm>
          </p:grpSpPr>
          <p:sp>
            <p:nvSpPr>
              <p:cNvPr id="1338" name="Google Shape;1338;p81"/>
              <p:cNvSpPr txBox="1"/>
              <p:nvPr/>
            </p:nvSpPr>
            <p:spPr>
              <a:xfrm>
                <a:off x="3205793" y="352091"/>
                <a:ext cx="532503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44546A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39" name="Google Shape;1339;p81"/>
              <p:cNvSpPr txBox="1"/>
              <p:nvPr/>
            </p:nvSpPr>
            <p:spPr>
              <a:xfrm>
                <a:off x="5969132" y="21796"/>
                <a:ext cx="184731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grpSp>
          <p:nvGrpSpPr>
            <p:cNvPr id="1340" name="Google Shape;1340;p81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1341" name="Google Shape;1341;p8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42" name="Google Shape;1342;p81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43" name="Google Shape;1343;p81"/>
          <p:cNvSpPr/>
          <p:nvPr/>
        </p:nvSpPr>
        <p:spPr>
          <a:xfrm>
            <a:off x="557644" y="-86789"/>
            <a:ext cx="9874727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Step 6: Model Evaluation</a:t>
            </a:r>
            <a:b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4" name="Google Shape;1344;p81"/>
          <p:cNvPicPr preferRelativeResize="0"/>
          <p:nvPr/>
        </p:nvPicPr>
        <p:blipFill rotWithShape="1">
          <a:blip r:embed="rId4">
            <a:alphaModFix/>
          </a:blip>
          <a:srcRect b="18563" l="0" r="10624" t="0"/>
          <a:stretch/>
        </p:blipFill>
        <p:spPr>
          <a:xfrm>
            <a:off x="1471753" y="2357069"/>
            <a:ext cx="9127727" cy="518463"/>
          </a:xfrm>
          <a:prstGeom prst="rect">
            <a:avLst/>
          </a:prstGeom>
          <a:noFill/>
          <a:ln>
            <a:noFill/>
          </a:ln>
        </p:spPr>
      </p:pic>
      <p:sp>
        <p:nvSpPr>
          <p:cNvPr id="1345" name="Google Shape;1345;p81"/>
          <p:cNvSpPr txBox="1"/>
          <p:nvPr/>
        </p:nvSpPr>
        <p:spPr>
          <a:xfrm>
            <a:off x="681925" y="1534332"/>
            <a:ext cx="105952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 unknown test data using trained model and check if predictions are correct.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46" name="Google Shape;1346;p81"/>
          <p:cNvCxnSpPr/>
          <p:nvPr/>
        </p:nvCxnSpPr>
        <p:spPr>
          <a:xfrm>
            <a:off x="3179913" y="4308527"/>
            <a:ext cx="1547070" cy="15499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47" name="Google Shape;1347;p81"/>
          <p:cNvCxnSpPr/>
          <p:nvPr/>
        </p:nvCxnSpPr>
        <p:spPr>
          <a:xfrm>
            <a:off x="3148916" y="4852069"/>
            <a:ext cx="1547070" cy="15499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348" name="Google Shape;1348;p81"/>
          <p:cNvSpPr txBox="1"/>
          <p:nvPr/>
        </p:nvSpPr>
        <p:spPr>
          <a:xfrm>
            <a:off x="1349739" y="4338575"/>
            <a:ext cx="20646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 test data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49" name="Google Shape;1349;p81"/>
          <p:cNvCxnSpPr/>
          <p:nvPr/>
        </p:nvCxnSpPr>
        <p:spPr>
          <a:xfrm>
            <a:off x="6813368" y="4293028"/>
            <a:ext cx="1547070" cy="15499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50" name="Google Shape;1350;p81"/>
          <p:cNvCxnSpPr/>
          <p:nvPr/>
        </p:nvCxnSpPr>
        <p:spPr>
          <a:xfrm>
            <a:off x="6782371" y="4836570"/>
            <a:ext cx="1547070" cy="15499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351" name="Google Shape;1351;p81"/>
          <p:cNvSpPr txBox="1"/>
          <p:nvPr/>
        </p:nvSpPr>
        <p:spPr>
          <a:xfrm>
            <a:off x="7555906" y="3695553"/>
            <a:ext cx="16771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Predictions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81"/>
          <p:cNvSpPr txBox="1"/>
          <p:nvPr/>
        </p:nvSpPr>
        <p:spPr>
          <a:xfrm>
            <a:off x="8617058" y="4048466"/>
            <a:ext cx="18153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Mammal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81"/>
          <p:cNvSpPr txBox="1"/>
          <p:nvPr/>
        </p:nvSpPr>
        <p:spPr>
          <a:xfrm>
            <a:off x="8617057" y="4610195"/>
            <a:ext cx="18153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Bird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4" name="Google Shape;1354;p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80467" y="4019251"/>
            <a:ext cx="489716" cy="503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5" name="Google Shape;1355;p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2988" y="4584575"/>
            <a:ext cx="489716" cy="5039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ird" id="1356" name="Google Shape;1356;p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70536" y="4473815"/>
            <a:ext cx="1372453" cy="7720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mammal" id="1357" name="Google Shape;1357;p8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499403" y="3186467"/>
            <a:ext cx="1243586" cy="12718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machine learning model icon" id="1358" name="Google Shape;1358;p8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47852" y="3910672"/>
            <a:ext cx="1246903" cy="1246903"/>
          </a:xfrm>
          <a:prstGeom prst="rect">
            <a:avLst/>
          </a:prstGeom>
          <a:noFill/>
          <a:ln>
            <a:noFill/>
          </a:ln>
        </p:spPr>
      </p:pic>
      <p:sp>
        <p:nvSpPr>
          <p:cNvPr id="1359" name="Google Shape;1359;p81"/>
          <p:cNvSpPr/>
          <p:nvPr/>
        </p:nvSpPr>
        <p:spPr>
          <a:xfrm>
            <a:off x="5416672" y="3412654"/>
            <a:ext cx="8515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5" name="Google Shape;1365;p82"/>
          <p:cNvGrpSpPr/>
          <p:nvPr/>
        </p:nvGrpSpPr>
        <p:grpSpPr>
          <a:xfrm>
            <a:off x="557644" y="184561"/>
            <a:ext cx="11634356" cy="1293962"/>
            <a:chOff x="557644" y="1"/>
            <a:chExt cx="11634356" cy="1293962"/>
          </a:xfrm>
        </p:grpSpPr>
        <p:grpSp>
          <p:nvGrpSpPr>
            <p:cNvPr id="1366" name="Google Shape;1366;p82"/>
            <p:cNvGrpSpPr/>
            <p:nvPr/>
          </p:nvGrpSpPr>
          <p:grpSpPr>
            <a:xfrm>
              <a:off x="3179913" y="281625"/>
              <a:ext cx="5325035" cy="853515"/>
              <a:chOff x="3205793" y="21796"/>
              <a:chExt cx="5325035" cy="853515"/>
            </a:xfrm>
          </p:grpSpPr>
          <p:sp>
            <p:nvSpPr>
              <p:cNvPr id="1367" name="Google Shape;1367;p82"/>
              <p:cNvSpPr txBox="1"/>
              <p:nvPr/>
            </p:nvSpPr>
            <p:spPr>
              <a:xfrm>
                <a:off x="3205793" y="352091"/>
                <a:ext cx="532503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44546A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68" name="Google Shape;1368;p82"/>
              <p:cNvSpPr txBox="1"/>
              <p:nvPr/>
            </p:nvSpPr>
            <p:spPr>
              <a:xfrm>
                <a:off x="5969132" y="21796"/>
                <a:ext cx="184731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grpSp>
          <p:nvGrpSpPr>
            <p:cNvPr id="1369" name="Google Shape;1369;p82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1370" name="Google Shape;1370;p8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71" name="Google Shape;1371;p82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72" name="Google Shape;1372;p82"/>
          <p:cNvGrpSpPr/>
          <p:nvPr/>
        </p:nvGrpSpPr>
        <p:grpSpPr>
          <a:xfrm>
            <a:off x="-5006463" y="371258"/>
            <a:ext cx="11510567" cy="7115481"/>
            <a:chOff x="-6035008" y="-994181"/>
            <a:chExt cx="11510567" cy="7115481"/>
          </a:xfrm>
        </p:grpSpPr>
        <p:sp>
          <p:nvSpPr>
            <p:cNvPr id="1373" name="Google Shape;1373;p82"/>
            <p:cNvSpPr/>
            <p:nvPr/>
          </p:nvSpPr>
          <p:spPr>
            <a:xfrm>
              <a:off x="-6035008" y="-994181"/>
              <a:ext cx="7115481" cy="7115481"/>
            </a:xfrm>
            <a:prstGeom prst="blockArc">
              <a:avLst>
                <a:gd fmla="val 18900000" name="adj1"/>
                <a:gd fmla="val 2700000" name="adj2"/>
                <a:gd fmla="val 304" name="adj3"/>
              </a:avLst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82"/>
            <p:cNvSpPr/>
            <p:nvPr/>
          </p:nvSpPr>
          <p:spPr>
            <a:xfrm>
              <a:off x="323857" y="295161"/>
              <a:ext cx="5151702" cy="731232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82"/>
            <p:cNvSpPr txBox="1"/>
            <p:nvPr/>
          </p:nvSpPr>
          <p:spPr>
            <a:xfrm>
              <a:off x="323857" y="295161"/>
              <a:ext cx="5151702" cy="7312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2465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Emergence of Machine Learning</a:t>
              </a:r>
              <a:endParaRPr b="0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82"/>
            <p:cNvSpPr/>
            <p:nvPr/>
          </p:nvSpPr>
          <p:spPr>
            <a:xfrm>
              <a:off x="26486" y="247659"/>
              <a:ext cx="826236" cy="826236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82"/>
            <p:cNvSpPr/>
            <p:nvPr/>
          </p:nvSpPr>
          <p:spPr>
            <a:xfrm>
              <a:off x="913250" y="1321449"/>
              <a:ext cx="4446561" cy="660989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82"/>
            <p:cNvSpPr txBox="1"/>
            <p:nvPr/>
          </p:nvSpPr>
          <p:spPr>
            <a:xfrm>
              <a:off x="913250" y="1321449"/>
              <a:ext cx="4446561" cy="6609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2465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What is Machine Learning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82"/>
            <p:cNvSpPr/>
            <p:nvPr/>
          </p:nvSpPr>
          <p:spPr>
            <a:xfrm>
              <a:off x="500132" y="1238825"/>
              <a:ext cx="826236" cy="826236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82"/>
            <p:cNvSpPr/>
            <p:nvPr/>
          </p:nvSpPr>
          <p:spPr>
            <a:xfrm>
              <a:off x="1058621" y="2312615"/>
              <a:ext cx="4301190" cy="660989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82"/>
            <p:cNvSpPr txBox="1"/>
            <p:nvPr/>
          </p:nvSpPr>
          <p:spPr>
            <a:xfrm>
              <a:off x="1058621" y="2312615"/>
              <a:ext cx="4301190" cy="6609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2465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Types of Machine Learning 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82"/>
            <p:cNvSpPr/>
            <p:nvPr/>
          </p:nvSpPr>
          <p:spPr>
            <a:xfrm>
              <a:off x="645503" y="2229992"/>
              <a:ext cx="826236" cy="826236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82"/>
            <p:cNvSpPr/>
            <p:nvPr/>
          </p:nvSpPr>
          <p:spPr>
            <a:xfrm>
              <a:off x="913250" y="3303782"/>
              <a:ext cx="4446561" cy="660989"/>
            </a:xfrm>
            <a:prstGeom prst="rect">
              <a:avLst/>
            </a:prstGeom>
            <a:solidFill>
              <a:srgbClr val="33CCFF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82"/>
            <p:cNvSpPr txBox="1"/>
            <p:nvPr/>
          </p:nvSpPr>
          <p:spPr>
            <a:xfrm>
              <a:off x="913250" y="3303782"/>
              <a:ext cx="4446561" cy="6609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2465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Model Evaluation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82"/>
            <p:cNvSpPr/>
            <p:nvPr/>
          </p:nvSpPr>
          <p:spPr>
            <a:xfrm>
              <a:off x="500132" y="3221158"/>
              <a:ext cx="826236" cy="826236"/>
            </a:xfrm>
            <a:prstGeom prst="ellipse">
              <a:avLst/>
            </a:prstGeom>
            <a:solidFill>
              <a:srgbClr val="33CCFF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82"/>
            <p:cNvSpPr/>
            <p:nvPr/>
          </p:nvSpPr>
          <p:spPr>
            <a:xfrm>
              <a:off x="439604" y="4294948"/>
              <a:ext cx="4920206" cy="660989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82"/>
            <p:cNvSpPr txBox="1"/>
            <p:nvPr/>
          </p:nvSpPr>
          <p:spPr>
            <a:xfrm>
              <a:off x="439604" y="4294948"/>
              <a:ext cx="4920206" cy="6609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2465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Model Explainability 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82"/>
            <p:cNvSpPr/>
            <p:nvPr/>
          </p:nvSpPr>
          <p:spPr>
            <a:xfrm>
              <a:off x="26486" y="4212325"/>
              <a:ext cx="826236" cy="826236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9" name="Google Shape;1389;p82"/>
          <p:cNvSpPr txBox="1"/>
          <p:nvPr/>
        </p:nvSpPr>
        <p:spPr>
          <a:xfrm>
            <a:off x="6272464" y="3246018"/>
            <a:ext cx="591953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Evaluation</a:t>
            </a:r>
            <a:endParaRPr b="1"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5" name="Google Shape;1395;p83"/>
          <p:cNvGrpSpPr/>
          <p:nvPr/>
        </p:nvGrpSpPr>
        <p:grpSpPr>
          <a:xfrm>
            <a:off x="559088" y="184561"/>
            <a:ext cx="11631326" cy="1293962"/>
            <a:chOff x="557644" y="1"/>
            <a:chExt cx="11634356" cy="1293962"/>
          </a:xfrm>
        </p:grpSpPr>
        <p:grpSp>
          <p:nvGrpSpPr>
            <p:cNvPr id="1396" name="Google Shape;1396;p83"/>
            <p:cNvGrpSpPr/>
            <p:nvPr/>
          </p:nvGrpSpPr>
          <p:grpSpPr>
            <a:xfrm>
              <a:off x="3179913" y="281625"/>
              <a:ext cx="5325035" cy="853515"/>
              <a:chOff x="3205793" y="21796"/>
              <a:chExt cx="5325035" cy="853515"/>
            </a:xfrm>
          </p:grpSpPr>
          <p:sp>
            <p:nvSpPr>
              <p:cNvPr id="1397" name="Google Shape;1397;p83"/>
              <p:cNvSpPr txBox="1"/>
              <p:nvPr/>
            </p:nvSpPr>
            <p:spPr>
              <a:xfrm>
                <a:off x="3205793" y="352091"/>
                <a:ext cx="532503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44546A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98" name="Google Shape;1398;p83"/>
              <p:cNvSpPr txBox="1"/>
              <p:nvPr/>
            </p:nvSpPr>
            <p:spPr>
              <a:xfrm>
                <a:off x="5969132" y="21796"/>
                <a:ext cx="184779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grpSp>
          <p:nvGrpSpPr>
            <p:cNvPr id="1399" name="Google Shape;1399;p83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1400" name="Google Shape;1400;p8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01" name="Google Shape;1401;p83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02" name="Google Shape;1402;p83"/>
          <p:cNvSpPr txBox="1"/>
          <p:nvPr/>
        </p:nvSpPr>
        <p:spPr>
          <a:xfrm>
            <a:off x="443549" y="831275"/>
            <a:ext cx="964948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 good or bad your model is: Let us evaluate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3" name="Google Shape;1403;p83"/>
          <p:cNvSpPr txBox="1"/>
          <p:nvPr/>
        </p:nvSpPr>
        <p:spPr>
          <a:xfrm>
            <a:off x="678871" y="1676400"/>
            <a:ext cx="1062643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following metrics are used to measure model performance.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4" name="Google Shape;1404;p83"/>
          <p:cNvSpPr txBox="1"/>
          <p:nvPr/>
        </p:nvSpPr>
        <p:spPr>
          <a:xfrm>
            <a:off x="6792294" y="3115298"/>
            <a:ext cx="3841068" cy="2215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MAE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Mean absolute Error</a:t>
            </a:r>
            <a:endParaRPr sz="200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MSE</a:t>
            </a:r>
            <a:r>
              <a:rPr lang="en-US" sz="20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Mean Squared Error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87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RMSE</a:t>
            </a:r>
            <a:r>
              <a:rPr lang="en-US" sz="20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Root Mean Squared Error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5" name="Google Shape;1405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2438" y="2514369"/>
            <a:ext cx="4336472" cy="333746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1" name="Google Shape;1411;p84"/>
          <p:cNvGrpSpPr/>
          <p:nvPr/>
        </p:nvGrpSpPr>
        <p:grpSpPr>
          <a:xfrm>
            <a:off x="559088" y="184561"/>
            <a:ext cx="11631326" cy="1293962"/>
            <a:chOff x="557644" y="1"/>
            <a:chExt cx="11634356" cy="1293962"/>
          </a:xfrm>
        </p:grpSpPr>
        <p:grpSp>
          <p:nvGrpSpPr>
            <p:cNvPr id="1412" name="Google Shape;1412;p84"/>
            <p:cNvGrpSpPr/>
            <p:nvPr/>
          </p:nvGrpSpPr>
          <p:grpSpPr>
            <a:xfrm>
              <a:off x="3179913" y="281625"/>
              <a:ext cx="5325035" cy="853515"/>
              <a:chOff x="3205793" y="21796"/>
              <a:chExt cx="5325035" cy="853515"/>
            </a:xfrm>
          </p:grpSpPr>
          <p:sp>
            <p:nvSpPr>
              <p:cNvPr id="1413" name="Google Shape;1413;p84"/>
              <p:cNvSpPr txBox="1"/>
              <p:nvPr/>
            </p:nvSpPr>
            <p:spPr>
              <a:xfrm>
                <a:off x="3205793" y="352091"/>
                <a:ext cx="532503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44546A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14" name="Google Shape;1414;p84"/>
              <p:cNvSpPr txBox="1"/>
              <p:nvPr/>
            </p:nvSpPr>
            <p:spPr>
              <a:xfrm>
                <a:off x="5969132" y="21796"/>
                <a:ext cx="184779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grpSp>
          <p:nvGrpSpPr>
            <p:cNvPr id="1415" name="Google Shape;1415;p84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1416" name="Google Shape;1416;p8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17" name="Google Shape;1417;p84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18" name="Google Shape;1418;p84"/>
          <p:cNvSpPr txBox="1"/>
          <p:nvPr/>
        </p:nvSpPr>
        <p:spPr>
          <a:xfrm>
            <a:off x="457404" y="858985"/>
            <a:ext cx="964948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Mean Absolute Error(MAE)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Image result for Mean absolute error" id="1419" name="Google Shape;1419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98984" y="2739695"/>
            <a:ext cx="4273348" cy="114873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1420" name="Google Shape;1420;p84"/>
          <p:cNvSpPr txBox="1"/>
          <p:nvPr/>
        </p:nvSpPr>
        <p:spPr>
          <a:xfrm>
            <a:off x="636319" y="1879722"/>
            <a:ext cx="1126828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MAE is the </a:t>
            </a: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average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absolute difference between </a:t>
            </a: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actual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predicted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values.</a:t>
            </a:r>
            <a:endParaRPr/>
          </a:p>
        </p:txBody>
      </p:sp>
      <p:sp>
        <p:nvSpPr>
          <p:cNvPr id="1421" name="Google Shape;1421;p84"/>
          <p:cNvSpPr/>
          <p:nvPr/>
        </p:nvSpPr>
        <p:spPr>
          <a:xfrm>
            <a:off x="1533897" y="4780273"/>
            <a:ext cx="995429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Characteristics: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Neutral to outliers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Error is in same units as that of the data points.</a:t>
            </a:r>
            <a:endParaRPr sz="24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7" name="Google Shape;1427;p85"/>
          <p:cNvGrpSpPr/>
          <p:nvPr/>
        </p:nvGrpSpPr>
        <p:grpSpPr>
          <a:xfrm>
            <a:off x="559088" y="184561"/>
            <a:ext cx="11631326" cy="1293962"/>
            <a:chOff x="557644" y="1"/>
            <a:chExt cx="11634356" cy="1293962"/>
          </a:xfrm>
        </p:grpSpPr>
        <p:grpSp>
          <p:nvGrpSpPr>
            <p:cNvPr id="1428" name="Google Shape;1428;p85"/>
            <p:cNvGrpSpPr/>
            <p:nvPr/>
          </p:nvGrpSpPr>
          <p:grpSpPr>
            <a:xfrm>
              <a:off x="3179913" y="281625"/>
              <a:ext cx="5325035" cy="853515"/>
              <a:chOff x="3205793" y="21796"/>
              <a:chExt cx="5325035" cy="853515"/>
            </a:xfrm>
          </p:grpSpPr>
          <p:sp>
            <p:nvSpPr>
              <p:cNvPr id="1429" name="Google Shape;1429;p85"/>
              <p:cNvSpPr txBox="1"/>
              <p:nvPr/>
            </p:nvSpPr>
            <p:spPr>
              <a:xfrm>
                <a:off x="3205793" y="352091"/>
                <a:ext cx="532503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44546A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30" name="Google Shape;1430;p85"/>
              <p:cNvSpPr txBox="1"/>
              <p:nvPr/>
            </p:nvSpPr>
            <p:spPr>
              <a:xfrm>
                <a:off x="5969132" y="21796"/>
                <a:ext cx="184779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grpSp>
          <p:nvGrpSpPr>
            <p:cNvPr id="1431" name="Google Shape;1431;p85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1432" name="Google Shape;1432;p8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33" name="Google Shape;1433;p85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34" name="Google Shape;1434;p85"/>
          <p:cNvSpPr txBox="1"/>
          <p:nvPr/>
        </p:nvSpPr>
        <p:spPr>
          <a:xfrm>
            <a:off x="457404" y="858985"/>
            <a:ext cx="964948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Mean Squared Error(MSE)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5" name="Google Shape;1435;p85"/>
          <p:cNvSpPr txBox="1"/>
          <p:nvPr/>
        </p:nvSpPr>
        <p:spPr>
          <a:xfrm>
            <a:off x="1492457" y="4769712"/>
            <a:ext cx="10412151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Characteristics: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Accounts impact of outliers.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Error is NOT in same unit as that of the data points .</a:t>
            </a:r>
            <a:endParaRPr sz="24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result for mse equation" id="1436" name="Google Shape;1436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65569" y="2808398"/>
            <a:ext cx="4541519" cy="12464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7" name="Google Shape;1437;p85"/>
          <p:cNvSpPr txBox="1"/>
          <p:nvPr/>
        </p:nvSpPr>
        <p:spPr>
          <a:xfrm>
            <a:off x="636319" y="1879722"/>
            <a:ext cx="1126828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MSE is  the </a:t>
            </a: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average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squared difference between </a:t>
            </a: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actual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predicted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values.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32"/>
          <p:cNvGrpSpPr/>
          <p:nvPr/>
        </p:nvGrpSpPr>
        <p:grpSpPr>
          <a:xfrm>
            <a:off x="557644" y="0"/>
            <a:ext cx="11634356" cy="1293962"/>
            <a:chOff x="557644" y="1"/>
            <a:chExt cx="11634356" cy="1293962"/>
          </a:xfrm>
        </p:grpSpPr>
        <p:sp>
          <p:nvSpPr>
            <p:cNvPr id="234" name="Google Shape;234;p32"/>
            <p:cNvSpPr txBox="1"/>
            <p:nvPr/>
          </p:nvSpPr>
          <p:spPr>
            <a:xfrm>
              <a:off x="583606" y="486970"/>
              <a:ext cx="9231789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4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235" name="Google Shape;235;p32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236" name="Google Shape;236;p3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7" name="Google Shape;237;p32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8" name="Google Shape;238;p32"/>
          <p:cNvGrpSpPr/>
          <p:nvPr/>
        </p:nvGrpSpPr>
        <p:grpSpPr>
          <a:xfrm>
            <a:off x="0" y="5607439"/>
            <a:ext cx="64770" cy="1257300"/>
            <a:chOff x="1181105" y="4608196"/>
            <a:chExt cx="64770" cy="1257300"/>
          </a:xfrm>
        </p:grpSpPr>
        <p:sp>
          <p:nvSpPr>
            <p:cNvPr id="239" name="Google Shape;239;p32"/>
            <p:cNvSpPr/>
            <p:nvPr/>
          </p:nvSpPr>
          <p:spPr>
            <a:xfrm>
              <a:off x="1181105" y="4608196"/>
              <a:ext cx="64770" cy="289560"/>
            </a:xfrm>
            <a:prstGeom prst="rect">
              <a:avLst/>
            </a:prstGeom>
            <a:solidFill>
              <a:srgbClr val="EB89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0" name="Google Shape;240;p32"/>
            <p:cNvSpPr/>
            <p:nvPr/>
          </p:nvSpPr>
          <p:spPr>
            <a:xfrm>
              <a:off x="1181105" y="4932046"/>
              <a:ext cx="64770" cy="287654"/>
            </a:xfrm>
            <a:prstGeom prst="rect">
              <a:avLst/>
            </a:prstGeom>
            <a:solidFill>
              <a:srgbClr val="DF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1" name="Google Shape;241;p32"/>
            <p:cNvSpPr/>
            <p:nvPr/>
          </p:nvSpPr>
          <p:spPr>
            <a:xfrm>
              <a:off x="1181105" y="5253991"/>
              <a:ext cx="64770" cy="289560"/>
            </a:xfrm>
            <a:prstGeom prst="rect">
              <a:avLst/>
            </a:prstGeom>
            <a:solidFill>
              <a:srgbClr val="54BD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2" name="Google Shape;242;p32"/>
            <p:cNvSpPr/>
            <p:nvPr/>
          </p:nvSpPr>
          <p:spPr>
            <a:xfrm>
              <a:off x="1181105" y="5575936"/>
              <a:ext cx="64770" cy="289560"/>
            </a:xfrm>
            <a:prstGeom prst="rect">
              <a:avLst/>
            </a:prstGeom>
            <a:solidFill>
              <a:srgbClr val="3F8F6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43" name="Google Shape;243;p32"/>
          <p:cNvSpPr/>
          <p:nvPr/>
        </p:nvSpPr>
        <p:spPr>
          <a:xfrm>
            <a:off x="584199" y="487363"/>
            <a:ext cx="9778207" cy="5109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Let’s make a friend happy!</a:t>
            </a: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65317" y="1646442"/>
            <a:ext cx="3553560" cy="440193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2"/>
          <p:cNvSpPr/>
          <p:nvPr/>
        </p:nvSpPr>
        <p:spPr>
          <a:xfrm>
            <a:off x="4763580" y="1385152"/>
            <a:ext cx="4494509" cy="1813301"/>
          </a:xfrm>
          <a:prstGeom prst="cloud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John suddenly remembers it is Joe’s birthday and decides to buy a birthday gift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lated image" id="246" name="Google Shape;246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56295" y="3169370"/>
            <a:ext cx="2958945" cy="3126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3" name="Google Shape;1443;p86"/>
          <p:cNvGrpSpPr/>
          <p:nvPr/>
        </p:nvGrpSpPr>
        <p:grpSpPr>
          <a:xfrm>
            <a:off x="559088" y="184561"/>
            <a:ext cx="11631326" cy="1293962"/>
            <a:chOff x="557644" y="1"/>
            <a:chExt cx="11634356" cy="1293962"/>
          </a:xfrm>
        </p:grpSpPr>
        <p:grpSp>
          <p:nvGrpSpPr>
            <p:cNvPr id="1444" name="Google Shape;1444;p86"/>
            <p:cNvGrpSpPr/>
            <p:nvPr/>
          </p:nvGrpSpPr>
          <p:grpSpPr>
            <a:xfrm>
              <a:off x="3179913" y="281625"/>
              <a:ext cx="5325035" cy="853515"/>
              <a:chOff x="3205793" y="21796"/>
              <a:chExt cx="5325035" cy="853515"/>
            </a:xfrm>
          </p:grpSpPr>
          <p:sp>
            <p:nvSpPr>
              <p:cNvPr id="1445" name="Google Shape;1445;p86"/>
              <p:cNvSpPr txBox="1"/>
              <p:nvPr/>
            </p:nvSpPr>
            <p:spPr>
              <a:xfrm>
                <a:off x="3205793" y="352091"/>
                <a:ext cx="532503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44546A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46" name="Google Shape;1446;p86"/>
              <p:cNvSpPr txBox="1"/>
              <p:nvPr/>
            </p:nvSpPr>
            <p:spPr>
              <a:xfrm>
                <a:off x="5969132" y="21796"/>
                <a:ext cx="184779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grpSp>
          <p:nvGrpSpPr>
            <p:cNvPr id="1447" name="Google Shape;1447;p86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1448" name="Google Shape;1448;p8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49" name="Google Shape;1449;p86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50" name="Google Shape;1450;p86"/>
          <p:cNvSpPr txBox="1"/>
          <p:nvPr/>
        </p:nvSpPr>
        <p:spPr>
          <a:xfrm>
            <a:off x="457404" y="858985"/>
            <a:ext cx="964948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Root Mean Squared Error(RMSE)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Related image" id="1451" name="Google Shape;1451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8809" y="2878772"/>
            <a:ext cx="4055039" cy="1208117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1452" name="Google Shape;1452;p86"/>
          <p:cNvSpPr/>
          <p:nvPr/>
        </p:nvSpPr>
        <p:spPr>
          <a:xfrm>
            <a:off x="683329" y="4827732"/>
            <a:ext cx="922544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Characteristics: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Accounts impact of outliers.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Error is in same unit as that of the data points.</a:t>
            </a:r>
            <a:endParaRPr sz="24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3" name="Google Shape;1453;p86"/>
          <p:cNvSpPr txBox="1"/>
          <p:nvPr/>
        </p:nvSpPr>
        <p:spPr>
          <a:xfrm>
            <a:off x="683329" y="1829654"/>
            <a:ext cx="1126828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RMSE is  the square root of the </a:t>
            </a: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average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squared difference between </a:t>
            </a: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actual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predicted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values.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9" name="Google Shape;1459;p87"/>
          <p:cNvGrpSpPr/>
          <p:nvPr/>
        </p:nvGrpSpPr>
        <p:grpSpPr>
          <a:xfrm>
            <a:off x="559088" y="184561"/>
            <a:ext cx="11631326" cy="1293962"/>
            <a:chOff x="557644" y="1"/>
            <a:chExt cx="11634356" cy="1293962"/>
          </a:xfrm>
        </p:grpSpPr>
        <p:grpSp>
          <p:nvGrpSpPr>
            <p:cNvPr id="1460" name="Google Shape;1460;p87"/>
            <p:cNvGrpSpPr/>
            <p:nvPr/>
          </p:nvGrpSpPr>
          <p:grpSpPr>
            <a:xfrm>
              <a:off x="3179913" y="281625"/>
              <a:ext cx="5325035" cy="853515"/>
              <a:chOff x="3205793" y="21796"/>
              <a:chExt cx="5325035" cy="853515"/>
            </a:xfrm>
          </p:grpSpPr>
          <p:sp>
            <p:nvSpPr>
              <p:cNvPr id="1461" name="Google Shape;1461;p87"/>
              <p:cNvSpPr txBox="1"/>
              <p:nvPr/>
            </p:nvSpPr>
            <p:spPr>
              <a:xfrm>
                <a:off x="3205793" y="352091"/>
                <a:ext cx="532503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44546A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62" name="Google Shape;1462;p87"/>
              <p:cNvSpPr txBox="1"/>
              <p:nvPr/>
            </p:nvSpPr>
            <p:spPr>
              <a:xfrm>
                <a:off x="5969132" y="21796"/>
                <a:ext cx="184779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grpSp>
          <p:nvGrpSpPr>
            <p:cNvPr id="1463" name="Google Shape;1463;p87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1464" name="Google Shape;1464;p8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65" name="Google Shape;1465;p87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66" name="Google Shape;1466;p87"/>
          <p:cNvSpPr txBox="1"/>
          <p:nvPr/>
        </p:nvSpPr>
        <p:spPr>
          <a:xfrm>
            <a:off x="457404" y="858985"/>
            <a:ext cx="105153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Calculate error metrics with Pizza sales without outliers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467" name="Google Shape;1467;p87"/>
          <p:cNvGraphicFramePr/>
          <p:nvPr/>
        </p:nvGraphicFramePr>
        <p:xfrm>
          <a:off x="742041" y="1541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{090B8E68-BD0A-4ABD-9759-F98BFE01DD77}</a:tableStyleId>
              </a:tblPr>
              <a:tblGrid>
                <a:gridCol w="1815775"/>
                <a:gridCol w="1709975"/>
                <a:gridCol w="1875075"/>
                <a:gridCol w="1562800"/>
                <a:gridCol w="1521475"/>
                <a:gridCol w="2286875"/>
              </a:tblGrid>
              <a:tr h="1484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Student population</a:t>
                      </a:r>
                      <a:endParaRPr b="1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Quarterly Sales(y)</a:t>
                      </a:r>
                      <a:endParaRPr b="1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525" marB="0" marR="9525" marL="9525" anchor="b"/>
                </a:tc>
              </a:tr>
              <a:tr h="336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58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70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-12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144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</a:tr>
              <a:tr h="336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105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90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15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15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225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</a:tr>
              <a:tr h="336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88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100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-12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144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</a:tr>
              <a:tr h="336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118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110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64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</a:tr>
              <a:tr h="336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117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120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-3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</a:tr>
              <a:tr h="336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16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137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140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-3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</a:tr>
              <a:tr h="336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157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160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-3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</a:tr>
              <a:tr h="336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24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169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180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-11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11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121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</a:tr>
              <a:tr h="336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22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149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170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-21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21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441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</a:tr>
              <a:tr h="336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26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190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144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</a:tr>
              <a:tr h="336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100</a:t>
                      </a:r>
                      <a:endParaRPr b="1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1310</a:t>
                      </a:r>
                      <a:endParaRPr b="1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3" name="Google Shape;1473;p88"/>
          <p:cNvGrpSpPr/>
          <p:nvPr/>
        </p:nvGrpSpPr>
        <p:grpSpPr>
          <a:xfrm>
            <a:off x="559088" y="184561"/>
            <a:ext cx="11631326" cy="1293962"/>
            <a:chOff x="557644" y="1"/>
            <a:chExt cx="11634356" cy="1293962"/>
          </a:xfrm>
        </p:grpSpPr>
        <p:grpSp>
          <p:nvGrpSpPr>
            <p:cNvPr id="1474" name="Google Shape;1474;p88"/>
            <p:cNvGrpSpPr/>
            <p:nvPr/>
          </p:nvGrpSpPr>
          <p:grpSpPr>
            <a:xfrm>
              <a:off x="3179913" y="281625"/>
              <a:ext cx="5325035" cy="853515"/>
              <a:chOff x="3205793" y="21796"/>
              <a:chExt cx="5325035" cy="853515"/>
            </a:xfrm>
          </p:grpSpPr>
          <p:sp>
            <p:nvSpPr>
              <p:cNvPr id="1475" name="Google Shape;1475;p88"/>
              <p:cNvSpPr txBox="1"/>
              <p:nvPr/>
            </p:nvSpPr>
            <p:spPr>
              <a:xfrm>
                <a:off x="3205793" y="352091"/>
                <a:ext cx="532503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44546A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76" name="Google Shape;1476;p88"/>
              <p:cNvSpPr txBox="1"/>
              <p:nvPr/>
            </p:nvSpPr>
            <p:spPr>
              <a:xfrm>
                <a:off x="5969132" y="21796"/>
                <a:ext cx="184779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grpSp>
          <p:nvGrpSpPr>
            <p:cNvPr id="1477" name="Google Shape;1477;p88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1478" name="Google Shape;1478;p8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79" name="Google Shape;1479;p88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80" name="Google Shape;1480;p88"/>
          <p:cNvSpPr txBox="1"/>
          <p:nvPr/>
        </p:nvSpPr>
        <p:spPr>
          <a:xfrm>
            <a:off x="457404" y="858985"/>
            <a:ext cx="107439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RMSE &amp; MAE: </a:t>
            </a:r>
            <a:r>
              <a:rPr lang="en-US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Which metric is better without outliers?</a:t>
            </a:r>
            <a:endParaRPr b="1"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481" name="Google Shape;1481;p88"/>
          <p:cNvGraphicFramePr/>
          <p:nvPr/>
        </p:nvGraphicFramePr>
        <p:xfrm>
          <a:off x="2465575" y="304334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{4CDF7B63-2DA2-4CFF-B496-03F547A675C9}</a:tableStyleId>
              </a:tblPr>
              <a:tblGrid>
                <a:gridCol w="4947150"/>
                <a:gridCol w="2377750"/>
              </a:tblGrid>
              <a:tr h="944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Mean absolute error</a:t>
                      </a:r>
                      <a:endParaRPr b="1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10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</a:tr>
              <a:tr h="944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Mean square error </a:t>
                      </a:r>
                      <a:endParaRPr b="1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131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</a:tr>
              <a:tr h="944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Root mean square error</a:t>
                      </a:r>
                      <a:endParaRPr b="1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11.45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</a:tr>
            </a:tbl>
          </a:graphicData>
        </a:graphic>
      </p:graphicFrame>
      <p:sp>
        <p:nvSpPr>
          <p:cNvPr id="1482" name="Google Shape;1482;p88"/>
          <p:cNvSpPr txBox="1"/>
          <p:nvPr/>
        </p:nvSpPr>
        <p:spPr>
          <a:xfrm>
            <a:off x="553874" y="1724191"/>
            <a:ext cx="1077883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Both RMSE &amp; MAE are used to measure the 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model’s accuracy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The decision of choosing specific metric depends on domain of interest.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8" name="Google Shape;1488;p89"/>
          <p:cNvGrpSpPr/>
          <p:nvPr/>
        </p:nvGrpSpPr>
        <p:grpSpPr>
          <a:xfrm>
            <a:off x="559088" y="184561"/>
            <a:ext cx="11631326" cy="1293962"/>
            <a:chOff x="557644" y="1"/>
            <a:chExt cx="11634356" cy="1293962"/>
          </a:xfrm>
        </p:grpSpPr>
        <p:grpSp>
          <p:nvGrpSpPr>
            <p:cNvPr id="1489" name="Google Shape;1489;p89"/>
            <p:cNvGrpSpPr/>
            <p:nvPr/>
          </p:nvGrpSpPr>
          <p:grpSpPr>
            <a:xfrm>
              <a:off x="3179913" y="281625"/>
              <a:ext cx="5325035" cy="853515"/>
              <a:chOff x="3205793" y="21796"/>
              <a:chExt cx="5325035" cy="853515"/>
            </a:xfrm>
          </p:grpSpPr>
          <p:sp>
            <p:nvSpPr>
              <p:cNvPr id="1490" name="Google Shape;1490;p89"/>
              <p:cNvSpPr txBox="1"/>
              <p:nvPr/>
            </p:nvSpPr>
            <p:spPr>
              <a:xfrm>
                <a:off x="3205793" y="352091"/>
                <a:ext cx="532503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44546A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91" name="Google Shape;1491;p89"/>
              <p:cNvSpPr txBox="1"/>
              <p:nvPr/>
            </p:nvSpPr>
            <p:spPr>
              <a:xfrm>
                <a:off x="5969132" y="21796"/>
                <a:ext cx="184779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grpSp>
          <p:nvGrpSpPr>
            <p:cNvPr id="1492" name="Google Shape;1492;p89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1493" name="Google Shape;1493;p8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94" name="Google Shape;1494;p89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95" name="Google Shape;1495;p89"/>
          <p:cNvSpPr txBox="1"/>
          <p:nvPr/>
        </p:nvSpPr>
        <p:spPr>
          <a:xfrm>
            <a:off x="457404" y="858985"/>
            <a:ext cx="964948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Calculate Error metrics with Pizza sales with outliers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496" name="Google Shape;1496;p89"/>
          <p:cNvGraphicFramePr/>
          <p:nvPr/>
        </p:nvGraphicFramePr>
        <p:xfrm>
          <a:off x="915014" y="15410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{090B8E68-BD0A-4ABD-9759-F98BFE01DD77}</a:tableStyleId>
              </a:tblPr>
              <a:tblGrid>
                <a:gridCol w="1588425"/>
                <a:gridCol w="1458475"/>
                <a:gridCol w="2606575"/>
                <a:gridCol w="1465700"/>
                <a:gridCol w="1530675"/>
                <a:gridCol w="1776150"/>
              </a:tblGrid>
              <a:tr h="596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Student population</a:t>
                      </a:r>
                      <a:endParaRPr b="1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Quarterly Sales</a:t>
                      </a:r>
                      <a:endParaRPr b="1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Predicted Quarterly Sales</a:t>
                      </a:r>
                      <a:endParaRPr b="1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Error</a:t>
                      </a:r>
                      <a:endParaRPr b="1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Absolute Error</a:t>
                      </a:r>
                      <a:endParaRPr b="1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(Absolute Error) ^2</a:t>
                      </a:r>
                      <a:endParaRPr b="1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</a:tr>
              <a:tr h="303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58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70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-12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144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</a:tr>
              <a:tr h="303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105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90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15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15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225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</a:tr>
              <a:tr h="303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88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100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-12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144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</a:tr>
              <a:tr h="303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118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110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64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</a:tr>
              <a:tr h="303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167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120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47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47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2209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</a:tr>
              <a:tr h="303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16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137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140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-3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</a:tr>
              <a:tr h="303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18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180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150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30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30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900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</a:tr>
              <a:tr h="303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157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160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-3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</a:tr>
              <a:tr h="303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21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260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165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95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95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9025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</a:tr>
              <a:tr h="303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22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149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170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-21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21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441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</a:tr>
              <a:tr h="303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24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169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180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-11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11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121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</a:tr>
              <a:tr h="303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25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230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185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45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45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2025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</a:tr>
              <a:tr h="303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26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190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144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</a:tr>
              <a:tr h="303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314</a:t>
                      </a:r>
                      <a:endParaRPr b="1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15460</a:t>
                      </a:r>
                      <a:endParaRPr b="1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2" name="Google Shape;1502;p90"/>
          <p:cNvGrpSpPr/>
          <p:nvPr/>
        </p:nvGrpSpPr>
        <p:grpSpPr>
          <a:xfrm>
            <a:off x="559088" y="184561"/>
            <a:ext cx="11631326" cy="1293962"/>
            <a:chOff x="557644" y="1"/>
            <a:chExt cx="11634356" cy="1293962"/>
          </a:xfrm>
        </p:grpSpPr>
        <p:grpSp>
          <p:nvGrpSpPr>
            <p:cNvPr id="1503" name="Google Shape;1503;p90"/>
            <p:cNvGrpSpPr/>
            <p:nvPr/>
          </p:nvGrpSpPr>
          <p:grpSpPr>
            <a:xfrm>
              <a:off x="3179913" y="281625"/>
              <a:ext cx="5325035" cy="853515"/>
              <a:chOff x="3205793" y="21796"/>
              <a:chExt cx="5325035" cy="853515"/>
            </a:xfrm>
          </p:grpSpPr>
          <p:sp>
            <p:nvSpPr>
              <p:cNvPr id="1504" name="Google Shape;1504;p90"/>
              <p:cNvSpPr txBox="1"/>
              <p:nvPr/>
            </p:nvSpPr>
            <p:spPr>
              <a:xfrm>
                <a:off x="3205793" y="352091"/>
                <a:ext cx="532503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44546A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05" name="Google Shape;1505;p90"/>
              <p:cNvSpPr txBox="1"/>
              <p:nvPr/>
            </p:nvSpPr>
            <p:spPr>
              <a:xfrm>
                <a:off x="5969132" y="21796"/>
                <a:ext cx="184779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grpSp>
          <p:nvGrpSpPr>
            <p:cNvPr id="1506" name="Google Shape;1506;p90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1507" name="Google Shape;1507;p9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8" name="Google Shape;1508;p90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509" name="Google Shape;1509;p90"/>
          <p:cNvSpPr txBox="1"/>
          <p:nvPr/>
        </p:nvSpPr>
        <p:spPr>
          <a:xfrm>
            <a:off x="457403" y="691179"/>
            <a:ext cx="1121643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Calculate MAE, MSE &amp; RMSE with outliers</a:t>
            </a:r>
            <a:endParaRPr sz="3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510" name="Google Shape;1510;p90"/>
          <p:cNvGraphicFramePr/>
          <p:nvPr/>
        </p:nvGraphicFramePr>
        <p:xfrm>
          <a:off x="2465575" y="344940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{4CDF7B63-2DA2-4CFF-B496-03F547A675C9}</a:tableStyleId>
              </a:tblPr>
              <a:tblGrid>
                <a:gridCol w="4947150"/>
                <a:gridCol w="2377750"/>
              </a:tblGrid>
              <a:tr h="944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Mean absolute error</a:t>
                      </a:r>
                      <a:endParaRPr b="1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</a:tr>
              <a:tr h="944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Mean square error </a:t>
                      </a:r>
                      <a:endParaRPr b="1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1189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</a:tr>
              <a:tr h="944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Root mean square error</a:t>
                      </a:r>
                      <a:endParaRPr b="1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34.5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</a:tr>
            </a:tbl>
          </a:graphicData>
        </a:graphic>
      </p:graphicFrame>
      <p:sp>
        <p:nvSpPr>
          <p:cNvPr id="1511" name="Google Shape;1511;p90"/>
          <p:cNvSpPr/>
          <p:nvPr/>
        </p:nvSpPr>
        <p:spPr>
          <a:xfrm>
            <a:off x="457403" y="1637206"/>
            <a:ext cx="11456167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RMSE, since errors are </a:t>
            </a: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squared before they are averaged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, RMSE gives relatively </a:t>
            </a: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 weight to large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error.</a:t>
            </a:r>
            <a:endParaRPr/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Thus RMSE is more useful when </a:t>
            </a: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large errors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occur.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RMSE scales to original units.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7" name="Google Shape;1517;p91"/>
          <p:cNvGrpSpPr/>
          <p:nvPr/>
        </p:nvGrpSpPr>
        <p:grpSpPr>
          <a:xfrm>
            <a:off x="557644" y="1"/>
            <a:ext cx="11634356" cy="1293962"/>
            <a:chOff x="557644" y="1"/>
            <a:chExt cx="11634356" cy="1293962"/>
          </a:xfrm>
        </p:grpSpPr>
        <p:sp>
          <p:nvSpPr>
            <p:cNvPr id="1518" name="Google Shape;1518;p91"/>
            <p:cNvSpPr txBox="1"/>
            <p:nvPr/>
          </p:nvSpPr>
          <p:spPr>
            <a:xfrm>
              <a:off x="5943249" y="281625"/>
              <a:ext cx="18473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1519" name="Google Shape;1519;p91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1520" name="Google Shape;1520;p9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21" name="Google Shape;1521;p91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22" name="Google Shape;1522;p91"/>
          <p:cNvGrpSpPr/>
          <p:nvPr/>
        </p:nvGrpSpPr>
        <p:grpSpPr>
          <a:xfrm>
            <a:off x="0" y="5607439"/>
            <a:ext cx="64770" cy="1257300"/>
            <a:chOff x="1181105" y="4608196"/>
            <a:chExt cx="64770" cy="1257300"/>
          </a:xfrm>
        </p:grpSpPr>
        <p:sp>
          <p:nvSpPr>
            <p:cNvPr id="1523" name="Google Shape;1523;p91"/>
            <p:cNvSpPr/>
            <p:nvPr/>
          </p:nvSpPr>
          <p:spPr>
            <a:xfrm>
              <a:off x="1181105" y="4608196"/>
              <a:ext cx="64770" cy="289560"/>
            </a:xfrm>
            <a:prstGeom prst="rect">
              <a:avLst/>
            </a:prstGeom>
            <a:solidFill>
              <a:srgbClr val="EB89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24" name="Google Shape;1524;p91"/>
            <p:cNvSpPr/>
            <p:nvPr/>
          </p:nvSpPr>
          <p:spPr>
            <a:xfrm>
              <a:off x="1181105" y="4932046"/>
              <a:ext cx="64770" cy="287654"/>
            </a:xfrm>
            <a:prstGeom prst="rect">
              <a:avLst/>
            </a:prstGeom>
            <a:solidFill>
              <a:srgbClr val="DF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25" name="Google Shape;1525;p91"/>
            <p:cNvSpPr/>
            <p:nvPr/>
          </p:nvSpPr>
          <p:spPr>
            <a:xfrm>
              <a:off x="1181105" y="5253991"/>
              <a:ext cx="64770" cy="289560"/>
            </a:xfrm>
            <a:prstGeom prst="rect">
              <a:avLst/>
            </a:prstGeom>
            <a:solidFill>
              <a:srgbClr val="54BD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26" name="Google Shape;1526;p91"/>
            <p:cNvSpPr/>
            <p:nvPr/>
          </p:nvSpPr>
          <p:spPr>
            <a:xfrm>
              <a:off x="1181105" y="5575936"/>
              <a:ext cx="64770" cy="289560"/>
            </a:xfrm>
            <a:prstGeom prst="rect">
              <a:avLst/>
            </a:prstGeom>
            <a:solidFill>
              <a:srgbClr val="3F8F6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27" name="Google Shape;1527;p91"/>
          <p:cNvSpPr txBox="1"/>
          <p:nvPr/>
        </p:nvSpPr>
        <p:spPr>
          <a:xfrm>
            <a:off x="7953375" y="3815715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8" name="Google Shape;1528;p91"/>
          <p:cNvSpPr txBox="1"/>
          <p:nvPr/>
        </p:nvSpPr>
        <p:spPr>
          <a:xfrm>
            <a:off x="6715125" y="2305050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9" name="Google Shape;1529;p91"/>
          <p:cNvSpPr txBox="1"/>
          <p:nvPr>
            <p:ph type="title"/>
          </p:nvPr>
        </p:nvSpPr>
        <p:spPr>
          <a:xfrm>
            <a:off x="560716" y="1581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</a:pPr>
            <a:r>
              <a:rPr lang="en-US" sz="3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What is Classification accuracy?</a:t>
            </a:r>
            <a:endParaRPr sz="3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0" name="Google Shape;1530;p91"/>
          <p:cNvSpPr/>
          <p:nvPr/>
        </p:nvSpPr>
        <p:spPr>
          <a:xfrm>
            <a:off x="557644" y="1752817"/>
            <a:ext cx="1116331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Classification accuracy </a:t>
            </a:r>
            <a:r>
              <a:rPr lang="en-US" sz="2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is number of correct predictions made divided by total number of predictions.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result for accuracy" id="1531" name="Google Shape;1531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77125" y="2646115"/>
            <a:ext cx="4572000" cy="3429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2" name="Google Shape;1532;p91"/>
          <p:cNvSpPr txBox="1"/>
          <p:nvPr/>
        </p:nvSpPr>
        <p:spPr>
          <a:xfrm>
            <a:off x="959197" y="3811197"/>
            <a:ext cx="5905014" cy="76687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92"/>
          <p:cNvGrpSpPr/>
          <p:nvPr/>
        </p:nvGrpSpPr>
        <p:grpSpPr>
          <a:xfrm>
            <a:off x="557644" y="1"/>
            <a:ext cx="11634356" cy="1293962"/>
            <a:chOff x="557644" y="1"/>
            <a:chExt cx="11634356" cy="1293962"/>
          </a:xfrm>
        </p:grpSpPr>
        <p:sp>
          <p:nvSpPr>
            <p:cNvPr id="1539" name="Google Shape;1539;p92"/>
            <p:cNvSpPr txBox="1"/>
            <p:nvPr/>
          </p:nvSpPr>
          <p:spPr>
            <a:xfrm>
              <a:off x="5943249" y="281625"/>
              <a:ext cx="18473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1540" name="Google Shape;1540;p92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1541" name="Google Shape;1541;p9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42" name="Google Shape;1542;p92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43" name="Google Shape;1543;p92"/>
          <p:cNvGrpSpPr/>
          <p:nvPr/>
        </p:nvGrpSpPr>
        <p:grpSpPr>
          <a:xfrm>
            <a:off x="0" y="5607439"/>
            <a:ext cx="64770" cy="1257300"/>
            <a:chOff x="1181105" y="4608196"/>
            <a:chExt cx="64770" cy="1257300"/>
          </a:xfrm>
        </p:grpSpPr>
        <p:sp>
          <p:nvSpPr>
            <p:cNvPr id="1544" name="Google Shape;1544;p92"/>
            <p:cNvSpPr/>
            <p:nvPr/>
          </p:nvSpPr>
          <p:spPr>
            <a:xfrm>
              <a:off x="1181105" y="4608196"/>
              <a:ext cx="64770" cy="289560"/>
            </a:xfrm>
            <a:prstGeom prst="rect">
              <a:avLst/>
            </a:prstGeom>
            <a:solidFill>
              <a:srgbClr val="EB89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45" name="Google Shape;1545;p92"/>
            <p:cNvSpPr/>
            <p:nvPr/>
          </p:nvSpPr>
          <p:spPr>
            <a:xfrm>
              <a:off x="1181105" y="4932046"/>
              <a:ext cx="64770" cy="287654"/>
            </a:xfrm>
            <a:prstGeom prst="rect">
              <a:avLst/>
            </a:prstGeom>
            <a:solidFill>
              <a:srgbClr val="DF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46" name="Google Shape;1546;p92"/>
            <p:cNvSpPr/>
            <p:nvPr/>
          </p:nvSpPr>
          <p:spPr>
            <a:xfrm>
              <a:off x="1181105" y="5253991"/>
              <a:ext cx="64770" cy="289560"/>
            </a:xfrm>
            <a:prstGeom prst="rect">
              <a:avLst/>
            </a:prstGeom>
            <a:solidFill>
              <a:srgbClr val="54BD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47" name="Google Shape;1547;p92"/>
            <p:cNvSpPr/>
            <p:nvPr/>
          </p:nvSpPr>
          <p:spPr>
            <a:xfrm>
              <a:off x="1181105" y="5575936"/>
              <a:ext cx="64770" cy="289560"/>
            </a:xfrm>
            <a:prstGeom prst="rect">
              <a:avLst/>
            </a:prstGeom>
            <a:solidFill>
              <a:srgbClr val="3F8F6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48" name="Google Shape;1548;p92"/>
          <p:cNvSpPr txBox="1"/>
          <p:nvPr/>
        </p:nvSpPr>
        <p:spPr>
          <a:xfrm>
            <a:off x="6715125" y="2305050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9" name="Google Shape;1549;p92"/>
          <p:cNvSpPr txBox="1"/>
          <p:nvPr>
            <p:ph type="title"/>
          </p:nvPr>
        </p:nvSpPr>
        <p:spPr>
          <a:xfrm>
            <a:off x="560716" y="1581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</a:pPr>
            <a:r>
              <a:rPr lang="en-US" sz="3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Let’s have a look at Sam’s email account</a:t>
            </a:r>
            <a:endParaRPr sz="3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descr="Related image" id="1550" name="Google Shape;1550;p92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lated image" id="1551" name="Google Shape;1551;p92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lated image" id="1552" name="Google Shape;1552;p92"/>
          <p:cNvSpPr/>
          <p:nvPr/>
        </p:nvSpPr>
        <p:spPr>
          <a:xfrm>
            <a:off x="4603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lated image" id="1553" name="Google Shape;1553;p92"/>
          <p:cNvSpPr/>
          <p:nvPr/>
        </p:nvSpPr>
        <p:spPr>
          <a:xfrm>
            <a:off x="612775" y="312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54" name="Google Shape;1554;p92"/>
          <p:cNvGrpSpPr/>
          <p:nvPr/>
        </p:nvGrpSpPr>
        <p:grpSpPr>
          <a:xfrm>
            <a:off x="1153794" y="3014522"/>
            <a:ext cx="10353770" cy="1367762"/>
            <a:chOff x="1153794" y="3014522"/>
            <a:chExt cx="10353770" cy="1367762"/>
          </a:xfrm>
        </p:grpSpPr>
        <p:pic>
          <p:nvPicPr>
            <p:cNvPr descr="Image result for email icon" id="1555" name="Google Shape;1555;p9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53794" y="3018850"/>
              <a:ext cx="1352923" cy="13529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email icon" id="1556" name="Google Shape;1556;p9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689233" y="3060892"/>
              <a:ext cx="1310881" cy="13108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email icon" id="1557" name="Google Shape;1557;p9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10175" y="3014522"/>
              <a:ext cx="1352923" cy="13529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email icon" id="1558" name="Google Shape;1558;p9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03572" y="3071403"/>
              <a:ext cx="1310881" cy="13108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Related image" id="1559" name="Google Shape;1559;p9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426978" y="3071403"/>
              <a:ext cx="1145157" cy="11451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Related image" id="1560" name="Google Shape;1560;p9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362407" y="3071403"/>
              <a:ext cx="1145157" cy="11451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1" name="Google Shape;1561;p92"/>
            <p:cNvSpPr txBox="1"/>
            <p:nvPr/>
          </p:nvSpPr>
          <p:spPr>
            <a:xfrm>
              <a:off x="4015421" y="3413149"/>
              <a:ext cx="1010061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……..</a:t>
              </a:r>
              <a:endPara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92"/>
            <p:cNvSpPr txBox="1"/>
            <p:nvPr/>
          </p:nvSpPr>
          <p:spPr>
            <a:xfrm>
              <a:off x="9572135" y="3471790"/>
              <a:ext cx="1010061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……</a:t>
              </a:r>
              <a:endPara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3" name="Google Shape;1563;p92"/>
          <p:cNvSpPr txBox="1"/>
          <p:nvPr/>
        </p:nvSpPr>
        <p:spPr>
          <a:xfrm>
            <a:off x="4516990" y="2360475"/>
            <a:ext cx="343874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Email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4" name="Google Shape;1564;p92"/>
          <p:cNvSpPr txBox="1"/>
          <p:nvPr/>
        </p:nvSpPr>
        <p:spPr>
          <a:xfrm>
            <a:off x="2797616" y="5712333"/>
            <a:ext cx="34387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9671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5" name="Google Shape;1565;p92"/>
          <p:cNvSpPr txBox="1"/>
          <p:nvPr/>
        </p:nvSpPr>
        <p:spPr>
          <a:xfrm>
            <a:off x="8282213" y="4613582"/>
            <a:ext cx="34387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Spam 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6" name="Google Shape;1566;p92"/>
          <p:cNvSpPr/>
          <p:nvPr/>
        </p:nvSpPr>
        <p:spPr>
          <a:xfrm rot="5400000">
            <a:off x="4095105" y="1622994"/>
            <a:ext cx="930166" cy="6812789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7" name="Google Shape;1567;p92"/>
          <p:cNvSpPr/>
          <p:nvPr/>
        </p:nvSpPr>
        <p:spPr>
          <a:xfrm rot="5400000">
            <a:off x="9536503" y="3310016"/>
            <a:ext cx="930166" cy="3438747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8" name="Google Shape;1568;p92"/>
          <p:cNvSpPr txBox="1"/>
          <p:nvPr/>
        </p:nvSpPr>
        <p:spPr>
          <a:xfrm>
            <a:off x="2840814" y="4621723"/>
            <a:ext cx="34387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Ham 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9" name="Google Shape;1569;p92"/>
          <p:cNvSpPr txBox="1"/>
          <p:nvPr/>
        </p:nvSpPr>
        <p:spPr>
          <a:xfrm>
            <a:off x="8282212" y="5705784"/>
            <a:ext cx="34387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329</a:t>
            </a:r>
            <a:endParaRPr b="1"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0" name="Google Shape;1570;p92"/>
          <p:cNvSpPr/>
          <p:nvPr/>
        </p:nvSpPr>
        <p:spPr>
          <a:xfrm>
            <a:off x="612775" y="1483713"/>
            <a:ext cx="111081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Email account contains a total of 10000 emails with  9671 genuine emails and 329 spam emails.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6" name="Google Shape;1576;p93"/>
          <p:cNvGrpSpPr/>
          <p:nvPr/>
        </p:nvGrpSpPr>
        <p:grpSpPr>
          <a:xfrm>
            <a:off x="557644" y="1"/>
            <a:ext cx="11634356" cy="1293962"/>
            <a:chOff x="557644" y="1"/>
            <a:chExt cx="11634356" cy="1293962"/>
          </a:xfrm>
        </p:grpSpPr>
        <p:sp>
          <p:nvSpPr>
            <p:cNvPr id="1577" name="Google Shape;1577;p93"/>
            <p:cNvSpPr txBox="1"/>
            <p:nvPr/>
          </p:nvSpPr>
          <p:spPr>
            <a:xfrm>
              <a:off x="5943249" y="281625"/>
              <a:ext cx="18473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1578" name="Google Shape;1578;p93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1579" name="Google Shape;1579;p9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80" name="Google Shape;1580;p93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81" name="Google Shape;1581;p93"/>
          <p:cNvGrpSpPr/>
          <p:nvPr/>
        </p:nvGrpSpPr>
        <p:grpSpPr>
          <a:xfrm>
            <a:off x="0" y="5607439"/>
            <a:ext cx="64770" cy="1257300"/>
            <a:chOff x="1181105" y="4608196"/>
            <a:chExt cx="64770" cy="1257300"/>
          </a:xfrm>
        </p:grpSpPr>
        <p:sp>
          <p:nvSpPr>
            <p:cNvPr id="1582" name="Google Shape;1582;p93"/>
            <p:cNvSpPr/>
            <p:nvPr/>
          </p:nvSpPr>
          <p:spPr>
            <a:xfrm>
              <a:off x="1181105" y="4608196"/>
              <a:ext cx="64770" cy="289560"/>
            </a:xfrm>
            <a:prstGeom prst="rect">
              <a:avLst/>
            </a:prstGeom>
            <a:solidFill>
              <a:srgbClr val="EB89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83" name="Google Shape;1583;p93"/>
            <p:cNvSpPr/>
            <p:nvPr/>
          </p:nvSpPr>
          <p:spPr>
            <a:xfrm>
              <a:off x="1181105" y="4932046"/>
              <a:ext cx="64770" cy="287654"/>
            </a:xfrm>
            <a:prstGeom prst="rect">
              <a:avLst/>
            </a:prstGeom>
            <a:solidFill>
              <a:srgbClr val="DF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84" name="Google Shape;1584;p93"/>
            <p:cNvSpPr/>
            <p:nvPr/>
          </p:nvSpPr>
          <p:spPr>
            <a:xfrm>
              <a:off x="1181105" y="5253991"/>
              <a:ext cx="64770" cy="289560"/>
            </a:xfrm>
            <a:prstGeom prst="rect">
              <a:avLst/>
            </a:prstGeom>
            <a:solidFill>
              <a:srgbClr val="54BD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85" name="Google Shape;1585;p93"/>
            <p:cNvSpPr/>
            <p:nvPr/>
          </p:nvSpPr>
          <p:spPr>
            <a:xfrm>
              <a:off x="1181105" y="5575936"/>
              <a:ext cx="64770" cy="289560"/>
            </a:xfrm>
            <a:prstGeom prst="rect">
              <a:avLst/>
            </a:prstGeom>
            <a:solidFill>
              <a:srgbClr val="3F8F6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86" name="Google Shape;1586;p93"/>
          <p:cNvSpPr txBox="1"/>
          <p:nvPr/>
        </p:nvSpPr>
        <p:spPr>
          <a:xfrm>
            <a:off x="6715125" y="2305050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7" name="Google Shape;1587;p93"/>
          <p:cNvSpPr txBox="1"/>
          <p:nvPr>
            <p:ph type="title"/>
          </p:nvPr>
        </p:nvSpPr>
        <p:spPr>
          <a:xfrm>
            <a:off x="560716" y="1581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</a:pPr>
            <a:r>
              <a:rPr lang="en-US" sz="3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Let’s build a spam classifier model</a:t>
            </a:r>
            <a:endParaRPr sz="3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descr="Related image" id="1588" name="Google Shape;1588;p93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lated image" id="1589" name="Google Shape;1589;p93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lated image" id="1590" name="Google Shape;1590;p93"/>
          <p:cNvSpPr/>
          <p:nvPr/>
        </p:nvSpPr>
        <p:spPr>
          <a:xfrm>
            <a:off x="4603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lated image" id="1591" name="Google Shape;1591;p93"/>
          <p:cNvSpPr/>
          <p:nvPr/>
        </p:nvSpPr>
        <p:spPr>
          <a:xfrm>
            <a:off x="612775" y="312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92" name="Google Shape;1592;p93"/>
          <p:cNvGrpSpPr/>
          <p:nvPr/>
        </p:nvGrpSpPr>
        <p:grpSpPr>
          <a:xfrm>
            <a:off x="1102676" y="2846209"/>
            <a:ext cx="10353770" cy="1363793"/>
            <a:chOff x="1153794" y="3018850"/>
            <a:chExt cx="10353770" cy="1363793"/>
          </a:xfrm>
        </p:grpSpPr>
        <p:pic>
          <p:nvPicPr>
            <p:cNvPr descr="Image result for email icon" id="1593" name="Google Shape;1593;p9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53794" y="3018850"/>
              <a:ext cx="1352923" cy="13529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email icon" id="1594" name="Google Shape;1594;p9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689233" y="3060892"/>
              <a:ext cx="1310881" cy="13108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email icon" id="1595" name="Google Shape;1595;p9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214193" y="3071762"/>
              <a:ext cx="1310881" cy="13108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Related image" id="1596" name="Google Shape;1596;p9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426978" y="3071403"/>
              <a:ext cx="1145157" cy="11451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Related image" id="1597" name="Google Shape;1597;p9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362407" y="3071403"/>
              <a:ext cx="1145157" cy="11451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8" name="Google Shape;1598;p93"/>
            <p:cNvSpPr txBox="1"/>
            <p:nvPr/>
          </p:nvSpPr>
          <p:spPr>
            <a:xfrm>
              <a:off x="4015421" y="3413149"/>
              <a:ext cx="1010061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……..</a:t>
              </a:r>
              <a:endPara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93"/>
            <p:cNvSpPr txBox="1"/>
            <p:nvPr/>
          </p:nvSpPr>
          <p:spPr>
            <a:xfrm>
              <a:off x="9572135" y="3471790"/>
              <a:ext cx="1010061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……</a:t>
              </a:r>
              <a:endPara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0" name="Google Shape;1600;p93"/>
          <p:cNvSpPr txBox="1"/>
          <p:nvPr/>
        </p:nvSpPr>
        <p:spPr>
          <a:xfrm>
            <a:off x="4516990" y="2171289"/>
            <a:ext cx="343874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Email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1" name="Google Shape;1601;p93"/>
          <p:cNvSpPr txBox="1"/>
          <p:nvPr/>
        </p:nvSpPr>
        <p:spPr>
          <a:xfrm>
            <a:off x="1997303" y="5408368"/>
            <a:ext cx="34387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9544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2" name="Google Shape;1602;p93"/>
          <p:cNvSpPr txBox="1"/>
          <p:nvPr/>
        </p:nvSpPr>
        <p:spPr>
          <a:xfrm>
            <a:off x="8282213" y="4424396"/>
            <a:ext cx="34387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Spam 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3" name="Google Shape;1603;p93"/>
          <p:cNvSpPr/>
          <p:nvPr/>
        </p:nvSpPr>
        <p:spPr>
          <a:xfrm rot="5400000">
            <a:off x="3251594" y="2277319"/>
            <a:ext cx="930166" cy="5125767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4" name="Google Shape;1604;p93"/>
          <p:cNvSpPr/>
          <p:nvPr/>
        </p:nvSpPr>
        <p:spPr>
          <a:xfrm rot="5400000">
            <a:off x="9536503" y="3120830"/>
            <a:ext cx="930166" cy="3438747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5" name="Google Shape;1605;p93"/>
          <p:cNvSpPr txBox="1"/>
          <p:nvPr/>
        </p:nvSpPr>
        <p:spPr>
          <a:xfrm>
            <a:off x="1997302" y="4414408"/>
            <a:ext cx="34387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Ham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6" name="Google Shape;1606;p93"/>
          <p:cNvSpPr txBox="1"/>
          <p:nvPr/>
        </p:nvSpPr>
        <p:spPr>
          <a:xfrm>
            <a:off x="8282212" y="5422773"/>
            <a:ext cx="34387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160</a:t>
            </a:r>
            <a:endParaRPr b="1"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93"/>
          <p:cNvSpPr/>
          <p:nvPr/>
        </p:nvSpPr>
        <p:spPr>
          <a:xfrm>
            <a:off x="612775" y="1577551"/>
            <a:ext cx="1116331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After passing email data through the model we </a:t>
            </a:r>
            <a:r>
              <a:rPr b="1" lang="en-US" sz="2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correctly classify</a:t>
            </a:r>
            <a:r>
              <a:rPr lang="en-US" sz="2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 9544 emails as ham and 160 emails as spam.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8" name="Google Shape;1608;p93"/>
          <p:cNvSpPr/>
          <p:nvPr/>
        </p:nvSpPr>
        <p:spPr>
          <a:xfrm>
            <a:off x="3505595" y="5878996"/>
            <a:ext cx="5244769" cy="79367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609" name="Google Shape;1609;p93"/>
          <p:cNvSpPr txBox="1"/>
          <p:nvPr/>
        </p:nvSpPr>
        <p:spPr>
          <a:xfrm>
            <a:off x="6759197" y="3291837"/>
            <a:ext cx="101006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……..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94"/>
          <p:cNvSpPr txBox="1"/>
          <p:nvPr/>
        </p:nvSpPr>
        <p:spPr>
          <a:xfrm>
            <a:off x="1510020" y="3705921"/>
            <a:ext cx="9772036" cy="2123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Hurrah a 97 % accuracy!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what is wrong with this?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Let’s find out…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lated image" id="1616" name="Google Shape;1616;p94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lated image" id="1617" name="Google Shape;1617;p94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clipartion.com/wp-content/uploads/2015/11/magnifying-glass-detective-free-clipart-images-1024x833.jpeg" id="1618" name="Google Shape;1618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575" y="312738"/>
            <a:ext cx="4171211" cy="3393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4" name="Google Shape;1624;p95"/>
          <p:cNvGrpSpPr/>
          <p:nvPr/>
        </p:nvGrpSpPr>
        <p:grpSpPr>
          <a:xfrm>
            <a:off x="557644" y="1"/>
            <a:ext cx="11634356" cy="1293962"/>
            <a:chOff x="557644" y="1"/>
            <a:chExt cx="11634356" cy="1293962"/>
          </a:xfrm>
        </p:grpSpPr>
        <p:sp>
          <p:nvSpPr>
            <p:cNvPr id="1625" name="Google Shape;1625;p95"/>
            <p:cNvSpPr txBox="1"/>
            <p:nvPr/>
          </p:nvSpPr>
          <p:spPr>
            <a:xfrm>
              <a:off x="5943249" y="281625"/>
              <a:ext cx="18473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1626" name="Google Shape;1626;p95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1627" name="Google Shape;1627;p9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28" name="Google Shape;1628;p95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29" name="Google Shape;1629;p95"/>
          <p:cNvGrpSpPr/>
          <p:nvPr/>
        </p:nvGrpSpPr>
        <p:grpSpPr>
          <a:xfrm>
            <a:off x="0" y="5607439"/>
            <a:ext cx="64770" cy="1257300"/>
            <a:chOff x="1181105" y="4608196"/>
            <a:chExt cx="64770" cy="1257300"/>
          </a:xfrm>
        </p:grpSpPr>
        <p:sp>
          <p:nvSpPr>
            <p:cNvPr id="1630" name="Google Shape;1630;p95"/>
            <p:cNvSpPr/>
            <p:nvPr/>
          </p:nvSpPr>
          <p:spPr>
            <a:xfrm>
              <a:off x="1181105" y="4608196"/>
              <a:ext cx="64770" cy="289560"/>
            </a:xfrm>
            <a:prstGeom prst="rect">
              <a:avLst/>
            </a:prstGeom>
            <a:solidFill>
              <a:srgbClr val="EB89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1" name="Google Shape;1631;p95"/>
            <p:cNvSpPr/>
            <p:nvPr/>
          </p:nvSpPr>
          <p:spPr>
            <a:xfrm>
              <a:off x="1181105" y="4932046"/>
              <a:ext cx="64770" cy="287654"/>
            </a:xfrm>
            <a:prstGeom prst="rect">
              <a:avLst/>
            </a:prstGeom>
            <a:solidFill>
              <a:srgbClr val="DF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2" name="Google Shape;1632;p95"/>
            <p:cNvSpPr/>
            <p:nvPr/>
          </p:nvSpPr>
          <p:spPr>
            <a:xfrm>
              <a:off x="1181105" y="5253991"/>
              <a:ext cx="64770" cy="289560"/>
            </a:xfrm>
            <a:prstGeom prst="rect">
              <a:avLst/>
            </a:prstGeom>
            <a:solidFill>
              <a:srgbClr val="54BD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3" name="Google Shape;1633;p95"/>
            <p:cNvSpPr/>
            <p:nvPr/>
          </p:nvSpPr>
          <p:spPr>
            <a:xfrm>
              <a:off x="1181105" y="5575936"/>
              <a:ext cx="64770" cy="289560"/>
            </a:xfrm>
            <a:prstGeom prst="rect">
              <a:avLst/>
            </a:prstGeom>
            <a:solidFill>
              <a:srgbClr val="3F8F6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634" name="Google Shape;1634;p95"/>
          <p:cNvSpPr txBox="1"/>
          <p:nvPr/>
        </p:nvSpPr>
        <p:spPr>
          <a:xfrm>
            <a:off x="6715125" y="2305050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5" name="Google Shape;1635;p95"/>
          <p:cNvSpPr txBox="1"/>
          <p:nvPr>
            <p:ph type="title"/>
          </p:nvPr>
        </p:nvSpPr>
        <p:spPr>
          <a:xfrm>
            <a:off x="560716" y="1581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</a:pPr>
            <a:r>
              <a:rPr lang="en-US"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What if we build a model to classify all emails as ham?</a:t>
            </a:r>
            <a:endParaRPr sz="2800"/>
          </a:p>
        </p:txBody>
      </p:sp>
      <p:sp>
        <p:nvSpPr>
          <p:cNvPr descr="Related image" id="1636" name="Google Shape;1636;p95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lated image" id="1637" name="Google Shape;1637;p95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lated image" id="1638" name="Google Shape;1638;p95"/>
          <p:cNvSpPr/>
          <p:nvPr/>
        </p:nvSpPr>
        <p:spPr>
          <a:xfrm>
            <a:off x="4603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9" name="Google Shape;1639;p95"/>
          <p:cNvSpPr/>
          <p:nvPr/>
        </p:nvSpPr>
        <p:spPr>
          <a:xfrm>
            <a:off x="8083986" y="2116897"/>
            <a:ext cx="3831099" cy="337747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5715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lated image" id="1640" name="Google Shape;1640;p95"/>
          <p:cNvSpPr/>
          <p:nvPr/>
        </p:nvSpPr>
        <p:spPr>
          <a:xfrm>
            <a:off x="612775" y="312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1" name="Google Shape;1641;p95"/>
          <p:cNvSpPr/>
          <p:nvPr/>
        </p:nvSpPr>
        <p:spPr>
          <a:xfrm>
            <a:off x="557644" y="1360266"/>
            <a:ext cx="11163316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a model that classifies all emails as ham, all ham emails are correctly classified whereas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</a:t>
            </a:r>
            <a:r>
              <a:rPr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spam emails are wrongly classified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42" name="Google Shape;1642;p95"/>
          <p:cNvGrpSpPr/>
          <p:nvPr/>
        </p:nvGrpSpPr>
        <p:grpSpPr>
          <a:xfrm>
            <a:off x="1094217" y="2669458"/>
            <a:ext cx="10353770" cy="1354908"/>
            <a:chOff x="1153794" y="3016865"/>
            <a:chExt cx="10353770" cy="1354908"/>
          </a:xfrm>
        </p:grpSpPr>
        <p:pic>
          <p:nvPicPr>
            <p:cNvPr descr="Image result for email icon" id="1643" name="Google Shape;1643;p9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53794" y="3018850"/>
              <a:ext cx="1352923" cy="13529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email icon" id="1644" name="Google Shape;1644;p9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689233" y="3060892"/>
              <a:ext cx="1310881" cy="13108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email icon" id="1645" name="Google Shape;1645;p9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76159" y="3016865"/>
              <a:ext cx="1310881" cy="13108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Related image" id="1646" name="Google Shape;1646;p9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426978" y="3071403"/>
              <a:ext cx="1145157" cy="11451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Related image" id="1647" name="Google Shape;1647;p9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362407" y="3071403"/>
              <a:ext cx="1145157" cy="11451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8" name="Google Shape;1648;p95"/>
            <p:cNvSpPr txBox="1"/>
            <p:nvPr/>
          </p:nvSpPr>
          <p:spPr>
            <a:xfrm>
              <a:off x="4015421" y="3413149"/>
              <a:ext cx="1010061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……..</a:t>
              </a:r>
              <a:endPara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95"/>
            <p:cNvSpPr txBox="1"/>
            <p:nvPr/>
          </p:nvSpPr>
          <p:spPr>
            <a:xfrm>
              <a:off x="9572135" y="3471790"/>
              <a:ext cx="1010061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……</a:t>
              </a:r>
              <a:endPara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0" name="Google Shape;1650;p95"/>
          <p:cNvSpPr txBox="1"/>
          <p:nvPr/>
        </p:nvSpPr>
        <p:spPr>
          <a:xfrm>
            <a:off x="2797617" y="5131589"/>
            <a:ext cx="34387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9671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1" name="Google Shape;1651;p95"/>
          <p:cNvSpPr txBox="1"/>
          <p:nvPr/>
        </p:nvSpPr>
        <p:spPr>
          <a:xfrm>
            <a:off x="2781237" y="4163954"/>
            <a:ext cx="34387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2" name="Google Shape;1652;p95"/>
          <p:cNvSpPr txBox="1"/>
          <p:nvPr/>
        </p:nvSpPr>
        <p:spPr>
          <a:xfrm>
            <a:off x="8282213" y="5125040"/>
            <a:ext cx="34387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329</a:t>
            </a:r>
            <a:endParaRPr b="1"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3" name="Google Shape;1653;p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25820" y="4072718"/>
            <a:ext cx="489716" cy="503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4" name="Google Shape;1654;p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40238" y="4054854"/>
            <a:ext cx="489716" cy="503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5" name="Google Shape;1655;p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93956" y="4013558"/>
            <a:ext cx="489716" cy="503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6" name="Google Shape;1656;p9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796905" y="1892590"/>
            <a:ext cx="472045" cy="472045"/>
          </a:xfrm>
          <a:prstGeom prst="rect">
            <a:avLst/>
          </a:prstGeom>
          <a:noFill/>
          <a:ln>
            <a:noFill/>
          </a:ln>
        </p:spPr>
      </p:pic>
      <p:sp>
        <p:nvSpPr>
          <p:cNvPr id="1657" name="Google Shape;1657;p95"/>
          <p:cNvSpPr txBox="1"/>
          <p:nvPr/>
        </p:nvSpPr>
        <p:spPr>
          <a:xfrm>
            <a:off x="8337344" y="4207376"/>
            <a:ext cx="34387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8" name="Google Shape;1658;p95"/>
          <p:cNvSpPr txBox="1"/>
          <p:nvPr/>
        </p:nvSpPr>
        <p:spPr>
          <a:xfrm>
            <a:off x="3442475" y="5752219"/>
            <a:ext cx="4392677" cy="69384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659" name="Google Shape;1659;p95"/>
          <p:cNvSpPr txBox="1"/>
          <p:nvPr/>
        </p:nvSpPr>
        <p:spPr>
          <a:xfrm>
            <a:off x="6693796" y="3060485"/>
            <a:ext cx="101006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……..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33"/>
          <p:cNvGrpSpPr/>
          <p:nvPr/>
        </p:nvGrpSpPr>
        <p:grpSpPr>
          <a:xfrm>
            <a:off x="557644" y="0"/>
            <a:ext cx="11634356" cy="1293962"/>
            <a:chOff x="557644" y="1"/>
            <a:chExt cx="11634356" cy="1293962"/>
          </a:xfrm>
        </p:grpSpPr>
        <p:sp>
          <p:nvSpPr>
            <p:cNvPr id="253" name="Google Shape;253;p33"/>
            <p:cNvSpPr txBox="1"/>
            <p:nvPr/>
          </p:nvSpPr>
          <p:spPr>
            <a:xfrm>
              <a:off x="583606" y="486970"/>
              <a:ext cx="9231789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4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254" name="Google Shape;254;p33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255" name="Google Shape;255;p3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6" name="Google Shape;256;p33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57" name="Google Shape;257;p33"/>
          <p:cNvGrpSpPr/>
          <p:nvPr/>
        </p:nvGrpSpPr>
        <p:grpSpPr>
          <a:xfrm>
            <a:off x="0" y="5607439"/>
            <a:ext cx="64770" cy="1257300"/>
            <a:chOff x="1181105" y="4608196"/>
            <a:chExt cx="64770" cy="1257300"/>
          </a:xfrm>
        </p:grpSpPr>
        <p:sp>
          <p:nvSpPr>
            <p:cNvPr id="258" name="Google Shape;258;p33"/>
            <p:cNvSpPr/>
            <p:nvPr/>
          </p:nvSpPr>
          <p:spPr>
            <a:xfrm>
              <a:off x="1181105" y="4608196"/>
              <a:ext cx="64770" cy="289560"/>
            </a:xfrm>
            <a:prstGeom prst="rect">
              <a:avLst/>
            </a:prstGeom>
            <a:solidFill>
              <a:srgbClr val="EB89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9" name="Google Shape;259;p33"/>
            <p:cNvSpPr/>
            <p:nvPr/>
          </p:nvSpPr>
          <p:spPr>
            <a:xfrm>
              <a:off x="1181105" y="4932046"/>
              <a:ext cx="64770" cy="287654"/>
            </a:xfrm>
            <a:prstGeom prst="rect">
              <a:avLst/>
            </a:prstGeom>
            <a:solidFill>
              <a:srgbClr val="DF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0" name="Google Shape;260;p33"/>
            <p:cNvSpPr/>
            <p:nvPr/>
          </p:nvSpPr>
          <p:spPr>
            <a:xfrm>
              <a:off x="1181105" y="5253991"/>
              <a:ext cx="64770" cy="289560"/>
            </a:xfrm>
            <a:prstGeom prst="rect">
              <a:avLst/>
            </a:prstGeom>
            <a:solidFill>
              <a:srgbClr val="54BD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1" name="Google Shape;261;p33"/>
            <p:cNvSpPr/>
            <p:nvPr/>
          </p:nvSpPr>
          <p:spPr>
            <a:xfrm>
              <a:off x="1181105" y="5575936"/>
              <a:ext cx="64770" cy="289560"/>
            </a:xfrm>
            <a:prstGeom prst="rect">
              <a:avLst/>
            </a:prstGeom>
            <a:solidFill>
              <a:srgbClr val="3F8F6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62" name="Google Shape;262;p33"/>
          <p:cNvSpPr/>
          <p:nvPr/>
        </p:nvSpPr>
        <p:spPr>
          <a:xfrm>
            <a:off x="584199" y="487363"/>
            <a:ext cx="9778207" cy="5109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Purchase and choose a birthday gift</a:t>
            </a: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2374" y="1926648"/>
            <a:ext cx="3553560" cy="44019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oy clipart" id="264" name="Google Shape;264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77203" y="1666600"/>
            <a:ext cx="1021157" cy="2161178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3"/>
          <p:cNvSpPr txBox="1"/>
          <p:nvPr/>
        </p:nvSpPr>
        <p:spPr>
          <a:xfrm>
            <a:off x="7302208" y="2515198"/>
            <a:ext cx="38979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Joe is fond of mystery novels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02208" y="2884530"/>
            <a:ext cx="3798647" cy="20048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ulb symbol" id="267" name="Google Shape;267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80472" y="1360742"/>
            <a:ext cx="955113" cy="100833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3"/>
          <p:cNvSpPr/>
          <p:nvPr/>
        </p:nvSpPr>
        <p:spPr>
          <a:xfrm>
            <a:off x="2673800" y="2094056"/>
            <a:ext cx="4494509" cy="1813301"/>
          </a:xfrm>
          <a:prstGeom prst="cloud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John decides he would buy a mystery novel as a gift.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5" name="Google Shape;1665;p96"/>
          <p:cNvGrpSpPr/>
          <p:nvPr/>
        </p:nvGrpSpPr>
        <p:grpSpPr>
          <a:xfrm>
            <a:off x="557644" y="1"/>
            <a:ext cx="11634356" cy="1293962"/>
            <a:chOff x="557644" y="1"/>
            <a:chExt cx="11634356" cy="1293962"/>
          </a:xfrm>
        </p:grpSpPr>
        <p:sp>
          <p:nvSpPr>
            <p:cNvPr id="1666" name="Google Shape;1666;p96"/>
            <p:cNvSpPr txBox="1"/>
            <p:nvPr/>
          </p:nvSpPr>
          <p:spPr>
            <a:xfrm>
              <a:off x="5943249" y="281625"/>
              <a:ext cx="18473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1667" name="Google Shape;1667;p96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1668" name="Google Shape;1668;p9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69" name="Google Shape;1669;p96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70" name="Google Shape;1670;p96"/>
          <p:cNvGrpSpPr/>
          <p:nvPr/>
        </p:nvGrpSpPr>
        <p:grpSpPr>
          <a:xfrm>
            <a:off x="0" y="5607439"/>
            <a:ext cx="64770" cy="1257300"/>
            <a:chOff x="1181105" y="4608196"/>
            <a:chExt cx="64770" cy="1257300"/>
          </a:xfrm>
        </p:grpSpPr>
        <p:sp>
          <p:nvSpPr>
            <p:cNvPr id="1671" name="Google Shape;1671;p96"/>
            <p:cNvSpPr/>
            <p:nvPr/>
          </p:nvSpPr>
          <p:spPr>
            <a:xfrm>
              <a:off x="1181105" y="4608196"/>
              <a:ext cx="64770" cy="289560"/>
            </a:xfrm>
            <a:prstGeom prst="rect">
              <a:avLst/>
            </a:prstGeom>
            <a:solidFill>
              <a:srgbClr val="EB89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72" name="Google Shape;1672;p96"/>
            <p:cNvSpPr/>
            <p:nvPr/>
          </p:nvSpPr>
          <p:spPr>
            <a:xfrm>
              <a:off x="1181105" y="4932046"/>
              <a:ext cx="64770" cy="287654"/>
            </a:xfrm>
            <a:prstGeom prst="rect">
              <a:avLst/>
            </a:prstGeom>
            <a:solidFill>
              <a:srgbClr val="DF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73" name="Google Shape;1673;p96"/>
            <p:cNvSpPr/>
            <p:nvPr/>
          </p:nvSpPr>
          <p:spPr>
            <a:xfrm>
              <a:off x="1181105" y="5253991"/>
              <a:ext cx="64770" cy="289560"/>
            </a:xfrm>
            <a:prstGeom prst="rect">
              <a:avLst/>
            </a:prstGeom>
            <a:solidFill>
              <a:srgbClr val="54BD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74" name="Google Shape;1674;p96"/>
            <p:cNvSpPr/>
            <p:nvPr/>
          </p:nvSpPr>
          <p:spPr>
            <a:xfrm>
              <a:off x="1181105" y="5575936"/>
              <a:ext cx="64770" cy="289560"/>
            </a:xfrm>
            <a:prstGeom prst="rect">
              <a:avLst/>
            </a:prstGeom>
            <a:solidFill>
              <a:srgbClr val="3F8F6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675" name="Google Shape;1675;p96"/>
          <p:cNvSpPr txBox="1"/>
          <p:nvPr/>
        </p:nvSpPr>
        <p:spPr>
          <a:xfrm>
            <a:off x="6715125" y="2305050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6" name="Google Shape;1676;p96"/>
          <p:cNvSpPr txBox="1"/>
          <p:nvPr>
            <p:ph type="title"/>
          </p:nvPr>
        </p:nvSpPr>
        <p:spPr>
          <a:xfrm>
            <a:off x="497178" y="11078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</a:pPr>
            <a:r>
              <a:rPr lang="en-US"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No significant difference in accuracy between models</a:t>
            </a:r>
            <a:endParaRPr sz="2800"/>
          </a:p>
        </p:txBody>
      </p:sp>
      <p:sp>
        <p:nvSpPr>
          <p:cNvPr descr="Related image" id="1677" name="Google Shape;1677;p96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lated image" id="1678" name="Google Shape;1678;p96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lated image" id="1679" name="Google Shape;1679;p96"/>
          <p:cNvSpPr/>
          <p:nvPr/>
        </p:nvSpPr>
        <p:spPr>
          <a:xfrm>
            <a:off x="4603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lated image" id="1680" name="Google Shape;1680;p96"/>
          <p:cNvSpPr/>
          <p:nvPr/>
        </p:nvSpPr>
        <p:spPr>
          <a:xfrm>
            <a:off x="612775" y="312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81" name="Google Shape;1681;p96"/>
          <p:cNvGrpSpPr/>
          <p:nvPr/>
        </p:nvGrpSpPr>
        <p:grpSpPr>
          <a:xfrm>
            <a:off x="852441" y="2423263"/>
            <a:ext cx="4809873" cy="2400796"/>
            <a:chOff x="2697960" y="2448733"/>
            <a:chExt cx="9023000" cy="4549587"/>
          </a:xfrm>
        </p:grpSpPr>
        <p:grpSp>
          <p:nvGrpSpPr>
            <p:cNvPr id="1682" name="Google Shape;1682;p96"/>
            <p:cNvGrpSpPr/>
            <p:nvPr/>
          </p:nvGrpSpPr>
          <p:grpSpPr>
            <a:xfrm>
              <a:off x="2697960" y="2448733"/>
              <a:ext cx="8809604" cy="1352923"/>
              <a:chOff x="2697960" y="2905938"/>
              <a:chExt cx="8809604" cy="1352923"/>
            </a:xfrm>
          </p:grpSpPr>
          <p:pic>
            <p:nvPicPr>
              <p:cNvPr descr="Image result for email icon" id="1683" name="Google Shape;1683;p9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697960" y="2905938"/>
                <a:ext cx="1352923" cy="13529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 result for email icon" id="1684" name="Google Shape;1684;p9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729695" y="2940223"/>
                <a:ext cx="1310882" cy="13108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Related image" id="1685" name="Google Shape;1685;p96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8426978" y="3071403"/>
                <a:ext cx="1145157" cy="11451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Related image" id="1686" name="Google Shape;1686;p96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0362407" y="3071403"/>
                <a:ext cx="1145157" cy="114515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87" name="Google Shape;1687;p96"/>
              <p:cNvSpPr txBox="1"/>
              <p:nvPr/>
            </p:nvSpPr>
            <p:spPr>
              <a:xfrm>
                <a:off x="4015421" y="3413149"/>
                <a:ext cx="1010061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…</a:t>
                </a:r>
                <a:endParaRPr b="1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8" name="Google Shape;1688;p96"/>
              <p:cNvSpPr txBox="1"/>
              <p:nvPr/>
            </p:nvSpPr>
            <p:spPr>
              <a:xfrm>
                <a:off x="9572135" y="3471790"/>
                <a:ext cx="1010061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…</a:t>
                </a:r>
                <a:endParaRPr b="1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89" name="Google Shape;1689;p96"/>
            <p:cNvSpPr txBox="1"/>
            <p:nvPr/>
          </p:nvSpPr>
          <p:spPr>
            <a:xfrm>
              <a:off x="2797616" y="5255128"/>
              <a:ext cx="343874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9671</a:t>
              </a:r>
              <a:endPara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96"/>
            <p:cNvSpPr txBox="1"/>
            <p:nvPr/>
          </p:nvSpPr>
          <p:spPr>
            <a:xfrm>
              <a:off x="8282213" y="4604572"/>
              <a:ext cx="343874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Spam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96"/>
            <p:cNvSpPr txBox="1"/>
            <p:nvPr/>
          </p:nvSpPr>
          <p:spPr>
            <a:xfrm>
              <a:off x="2797615" y="4612838"/>
              <a:ext cx="3438747" cy="6998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Ham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96"/>
            <p:cNvSpPr txBox="1"/>
            <p:nvPr/>
          </p:nvSpPr>
          <p:spPr>
            <a:xfrm>
              <a:off x="8282213" y="5248580"/>
              <a:ext cx="3438747" cy="17497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329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93" name="Google Shape;1693;p9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099815" y="4055418"/>
              <a:ext cx="489716" cy="5039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4" name="Google Shape;1694;p9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453533" y="4014122"/>
              <a:ext cx="489716" cy="5039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5" name="Google Shape;1695;p9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870880" y="4055418"/>
              <a:ext cx="489716" cy="5039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6" name="Google Shape;1696;p9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0831458" y="4029860"/>
              <a:ext cx="489716" cy="5039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97" name="Google Shape;1697;p96"/>
          <p:cNvGrpSpPr/>
          <p:nvPr/>
        </p:nvGrpSpPr>
        <p:grpSpPr>
          <a:xfrm>
            <a:off x="6812270" y="2505258"/>
            <a:ext cx="4601345" cy="1791887"/>
            <a:chOff x="2689233" y="2825336"/>
            <a:chExt cx="9031727" cy="3389982"/>
          </a:xfrm>
        </p:grpSpPr>
        <p:grpSp>
          <p:nvGrpSpPr>
            <p:cNvPr id="1698" name="Google Shape;1698;p96"/>
            <p:cNvGrpSpPr/>
            <p:nvPr/>
          </p:nvGrpSpPr>
          <p:grpSpPr>
            <a:xfrm>
              <a:off x="2689233" y="2825336"/>
              <a:ext cx="8818331" cy="1357251"/>
              <a:chOff x="2689233" y="3014522"/>
              <a:chExt cx="8818331" cy="1357251"/>
            </a:xfrm>
          </p:grpSpPr>
          <p:pic>
            <p:nvPicPr>
              <p:cNvPr descr="Image result for email icon" id="1699" name="Google Shape;1699;p9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689233" y="3060892"/>
                <a:ext cx="1310881" cy="131088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 result for email icon" id="1700" name="Google Shape;1700;p96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5010175" y="3014522"/>
                <a:ext cx="1352923" cy="13529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Related image" id="1701" name="Google Shape;1701;p96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8426978" y="3071403"/>
                <a:ext cx="1145157" cy="11451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Related image" id="1702" name="Google Shape;1702;p96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10362407" y="3071403"/>
                <a:ext cx="1145157" cy="114515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03" name="Google Shape;1703;p96"/>
              <p:cNvSpPr txBox="1"/>
              <p:nvPr/>
            </p:nvSpPr>
            <p:spPr>
              <a:xfrm>
                <a:off x="4015421" y="3413149"/>
                <a:ext cx="1010061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...</a:t>
                </a:r>
                <a:endParaRPr b="1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4" name="Google Shape;1704;p96"/>
              <p:cNvSpPr txBox="1"/>
              <p:nvPr/>
            </p:nvSpPr>
            <p:spPr>
              <a:xfrm>
                <a:off x="9572135" y="3471790"/>
                <a:ext cx="1010061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…</a:t>
                </a:r>
                <a:endParaRPr b="1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05" name="Google Shape;1705;p96"/>
            <p:cNvSpPr txBox="1"/>
            <p:nvPr/>
          </p:nvSpPr>
          <p:spPr>
            <a:xfrm>
              <a:off x="2797616" y="5523147"/>
              <a:ext cx="343874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9544</a:t>
              </a:r>
              <a:endPara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96"/>
            <p:cNvSpPr txBox="1"/>
            <p:nvPr/>
          </p:nvSpPr>
          <p:spPr>
            <a:xfrm>
              <a:off x="8282213" y="4424396"/>
              <a:ext cx="343874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Spam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96"/>
            <p:cNvSpPr txBox="1"/>
            <p:nvPr/>
          </p:nvSpPr>
          <p:spPr>
            <a:xfrm>
              <a:off x="2840814" y="4432537"/>
              <a:ext cx="3438747" cy="6987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Ham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96"/>
            <p:cNvSpPr txBox="1"/>
            <p:nvPr/>
          </p:nvSpPr>
          <p:spPr>
            <a:xfrm>
              <a:off x="8282213" y="5516597"/>
              <a:ext cx="3438747" cy="6987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160</a:t>
              </a:r>
              <a:endPara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709" name="Google Shape;1709;p96"/>
          <p:cNvCxnSpPr/>
          <p:nvPr/>
        </p:nvCxnSpPr>
        <p:spPr>
          <a:xfrm flipH="1">
            <a:off x="6176801" y="1639614"/>
            <a:ext cx="39789" cy="4257385"/>
          </a:xfrm>
          <a:prstGeom prst="straightConnector1">
            <a:avLst/>
          </a:prstGeom>
          <a:noFill/>
          <a:ln cap="flat" cmpd="sng" w="28575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10" name="Google Shape;1710;p96"/>
          <p:cNvSpPr txBox="1"/>
          <p:nvPr/>
        </p:nvSpPr>
        <p:spPr>
          <a:xfrm>
            <a:off x="1242779" y="1513032"/>
            <a:ext cx="61386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Dumb Model: Predict all are ham</a:t>
            </a:r>
            <a:endParaRPr/>
          </a:p>
        </p:txBody>
      </p:sp>
      <p:sp>
        <p:nvSpPr>
          <p:cNvPr id="1711" name="Google Shape;1711;p96"/>
          <p:cNvSpPr txBox="1"/>
          <p:nvPr/>
        </p:nvSpPr>
        <p:spPr>
          <a:xfrm>
            <a:off x="8485632" y="1586642"/>
            <a:ext cx="233397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Original Model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2" name="Google Shape;1712;p96"/>
          <p:cNvSpPr/>
          <p:nvPr/>
        </p:nvSpPr>
        <p:spPr>
          <a:xfrm>
            <a:off x="453956" y="6050389"/>
            <a:ext cx="111633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is evident that 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accuracy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a dumb model is not much different from our original model.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3" name="Google Shape;1713;p96"/>
          <p:cNvSpPr/>
          <p:nvPr/>
        </p:nvSpPr>
        <p:spPr>
          <a:xfrm>
            <a:off x="1580011" y="4707481"/>
            <a:ext cx="3619182" cy="61273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714" name="Google Shape;1714;p96"/>
          <p:cNvSpPr/>
          <p:nvPr/>
        </p:nvSpPr>
        <p:spPr>
          <a:xfrm>
            <a:off x="6867487" y="4681173"/>
            <a:ext cx="4031873" cy="61831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0" name="Google Shape;1720;p97"/>
          <p:cNvGrpSpPr/>
          <p:nvPr/>
        </p:nvGrpSpPr>
        <p:grpSpPr>
          <a:xfrm>
            <a:off x="557644" y="1"/>
            <a:ext cx="11634356" cy="1293962"/>
            <a:chOff x="557644" y="1"/>
            <a:chExt cx="11634356" cy="1293962"/>
          </a:xfrm>
        </p:grpSpPr>
        <p:sp>
          <p:nvSpPr>
            <p:cNvPr id="1721" name="Google Shape;1721;p97"/>
            <p:cNvSpPr txBox="1"/>
            <p:nvPr/>
          </p:nvSpPr>
          <p:spPr>
            <a:xfrm>
              <a:off x="5943249" y="281625"/>
              <a:ext cx="18473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1722" name="Google Shape;1722;p97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1723" name="Google Shape;1723;p9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24" name="Google Shape;1724;p97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25" name="Google Shape;1725;p97"/>
          <p:cNvGrpSpPr/>
          <p:nvPr/>
        </p:nvGrpSpPr>
        <p:grpSpPr>
          <a:xfrm>
            <a:off x="0" y="5607439"/>
            <a:ext cx="64770" cy="1257300"/>
            <a:chOff x="1181105" y="4608196"/>
            <a:chExt cx="64770" cy="1257300"/>
          </a:xfrm>
        </p:grpSpPr>
        <p:sp>
          <p:nvSpPr>
            <p:cNvPr id="1726" name="Google Shape;1726;p97"/>
            <p:cNvSpPr/>
            <p:nvPr/>
          </p:nvSpPr>
          <p:spPr>
            <a:xfrm>
              <a:off x="1181105" y="4608196"/>
              <a:ext cx="64770" cy="289560"/>
            </a:xfrm>
            <a:prstGeom prst="rect">
              <a:avLst/>
            </a:prstGeom>
            <a:solidFill>
              <a:srgbClr val="EB89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27" name="Google Shape;1727;p97"/>
            <p:cNvSpPr/>
            <p:nvPr/>
          </p:nvSpPr>
          <p:spPr>
            <a:xfrm>
              <a:off x="1181105" y="4932046"/>
              <a:ext cx="64770" cy="287654"/>
            </a:xfrm>
            <a:prstGeom prst="rect">
              <a:avLst/>
            </a:prstGeom>
            <a:solidFill>
              <a:srgbClr val="DF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28" name="Google Shape;1728;p97"/>
            <p:cNvSpPr/>
            <p:nvPr/>
          </p:nvSpPr>
          <p:spPr>
            <a:xfrm>
              <a:off x="1181105" y="5253991"/>
              <a:ext cx="64770" cy="289560"/>
            </a:xfrm>
            <a:prstGeom prst="rect">
              <a:avLst/>
            </a:prstGeom>
            <a:solidFill>
              <a:srgbClr val="54BD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29" name="Google Shape;1729;p97"/>
            <p:cNvSpPr/>
            <p:nvPr/>
          </p:nvSpPr>
          <p:spPr>
            <a:xfrm>
              <a:off x="1181105" y="5575936"/>
              <a:ext cx="64770" cy="289560"/>
            </a:xfrm>
            <a:prstGeom prst="rect">
              <a:avLst/>
            </a:prstGeom>
            <a:solidFill>
              <a:srgbClr val="3F8F6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730" name="Google Shape;1730;p97"/>
          <p:cNvSpPr txBox="1"/>
          <p:nvPr>
            <p:ph type="title"/>
          </p:nvPr>
        </p:nvSpPr>
        <p:spPr>
          <a:xfrm>
            <a:off x="497178" y="11078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</a:pPr>
            <a:r>
              <a:rPr lang="en-US"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No significant difference in accuracy between models</a:t>
            </a:r>
            <a:endParaRPr sz="2800"/>
          </a:p>
        </p:txBody>
      </p:sp>
      <p:sp>
        <p:nvSpPr>
          <p:cNvPr descr="Related image" id="1731" name="Google Shape;1731;p97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lated image" id="1732" name="Google Shape;1732;p97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lated image" id="1733" name="Google Shape;1733;p97"/>
          <p:cNvSpPr/>
          <p:nvPr/>
        </p:nvSpPr>
        <p:spPr>
          <a:xfrm>
            <a:off x="4603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lated image" id="1734" name="Google Shape;1734;p97"/>
          <p:cNvSpPr/>
          <p:nvPr/>
        </p:nvSpPr>
        <p:spPr>
          <a:xfrm>
            <a:off x="612775" y="312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5" name="Google Shape;1735;p97"/>
          <p:cNvSpPr/>
          <p:nvPr/>
        </p:nvSpPr>
        <p:spPr>
          <a:xfrm>
            <a:off x="497178" y="1598786"/>
            <a:ext cx="1116331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cases where there is imbalance in data, accuracy is not an adequate metric to explain performance of model. 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6" name="Google Shape;1736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2375" y="2408010"/>
            <a:ext cx="4219575" cy="27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7" name="Google Shape;1737;p97"/>
          <p:cNvSpPr/>
          <p:nvPr/>
        </p:nvSpPr>
        <p:spPr>
          <a:xfrm>
            <a:off x="7566635" y="2972521"/>
            <a:ext cx="6848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Ham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8" name="Google Shape;1738;p97"/>
          <p:cNvSpPr/>
          <p:nvPr/>
        </p:nvSpPr>
        <p:spPr>
          <a:xfrm>
            <a:off x="4239313" y="2700830"/>
            <a:ext cx="8130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Spam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9" name="Google Shape;1739;p97"/>
          <p:cNvSpPr/>
          <p:nvPr/>
        </p:nvSpPr>
        <p:spPr>
          <a:xfrm>
            <a:off x="4630112" y="4221762"/>
            <a:ext cx="5693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329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0" name="Google Shape;1740;p97"/>
          <p:cNvSpPr/>
          <p:nvPr/>
        </p:nvSpPr>
        <p:spPr>
          <a:xfrm>
            <a:off x="6991968" y="4528313"/>
            <a:ext cx="6976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9671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98"/>
          <p:cNvSpPr txBox="1"/>
          <p:nvPr/>
        </p:nvSpPr>
        <p:spPr>
          <a:xfrm>
            <a:off x="1510020" y="3705921"/>
            <a:ext cx="9772036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Lets solve drawbacks of classification accuracy by confusion matrix…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lated image" id="1747" name="Google Shape;1747;p98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lated image" id="1748" name="Google Shape;1748;p98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clipartion.com/wp-content/uploads/2015/11/magnifying-glass-detective-free-clipart-images-1024x833.jpeg" id="1749" name="Google Shape;1749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575" y="465138"/>
            <a:ext cx="4171211" cy="3393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5" name="Google Shape;1755;p99"/>
          <p:cNvGrpSpPr/>
          <p:nvPr/>
        </p:nvGrpSpPr>
        <p:grpSpPr>
          <a:xfrm>
            <a:off x="557644" y="1"/>
            <a:ext cx="11634356" cy="1293962"/>
            <a:chOff x="557644" y="1"/>
            <a:chExt cx="11634356" cy="1293962"/>
          </a:xfrm>
        </p:grpSpPr>
        <p:sp>
          <p:nvSpPr>
            <p:cNvPr id="1756" name="Google Shape;1756;p99"/>
            <p:cNvSpPr txBox="1"/>
            <p:nvPr/>
          </p:nvSpPr>
          <p:spPr>
            <a:xfrm>
              <a:off x="5943249" y="281625"/>
              <a:ext cx="18473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1757" name="Google Shape;1757;p99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1758" name="Google Shape;1758;p9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59" name="Google Shape;1759;p99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60" name="Google Shape;1760;p99"/>
          <p:cNvGrpSpPr/>
          <p:nvPr/>
        </p:nvGrpSpPr>
        <p:grpSpPr>
          <a:xfrm>
            <a:off x="0" y="5607439"/>
            <a:ext cx="64770" cy="1257300"/>
            <a:chOff x="1181105" y="4608196"/>
            <a:chExt cx="64770" cy="1257300"/>
          </a:xfrm>
        </p:grpSpPr>
        <p:sp>
          <p:nvSpPr>
            <p:cNvPr id="1761" name="Google Shape;1761;p99"/>
            <p:cNvSpPr/>
            <p:nvPr/>
          </p:nvSpPr>
          <p:spPr>
            <a:xfrm>
              <a:off x="1181105" y="4608196"/>
              <a:ext cx="64770" cy="289560"/>
            </a:xfrm>
            <a:prstGeom prst="rect">
              <a:avLst/>
            </a:prstGeom>
            <a:solidFill>
              <a:srgbClr val="EB89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62" name="Google Shape;1762;p99"/>
            <p:cNvSpPr/>
            <p:nvPr/>
          </p:nvSpPr>
          <p:spPr>
            <a:xfrm>
              <a:off x="1181105" y="4932046"/>
              <a:ext cx="64770" cy="287654"/>
            </a:xfrm>
            <a:prstGeom prst="rect">
              <a:avLst/>
            </a:prstGeom>
            <a:solidFill>
              <a:srgbClr val="DF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63" name="Google Shape;1763;p99"/>
            <p:cNvSpPr/>
            <p:nvPr/>
          </p:nvSpPr>
          <p:spPr>
            <a:xfrm>
              <a:off x="1181105" y="5253991"/>
              <a:ext cx="64770" cy="289560"/>
            </a:xfrm>
            <a:prstGeom prst="rect">
              <a:avLst/>
            </a:prstGeom>
            <a:solidFill>
              <a:srgbClr val="54BD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64" name="Google Shape;1764;p99"/>
            <p:cNvSpPr/>
            <p:nvPr/>
          </p:nvSpPr>
          <p:spPr>
            <a:xfrm>
              <a:off x="1181105" y="5575936"/>
              <a:ext cx="64770" cy="289560"/>
            </a:xfrm>
            <a:prstGeom prst="rect">
              <a:avLst/>
            </a:prstGeom>
            <a:solidFill>
              <a:srgbClr val="3F8F6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765" name="Google Shape;1765;p99"/>
          <p:cNvSpPr txBox="1"/>
          <p:nvPr/>
        </p:nvSpPr>
        <p:spPr>
          <a:xfrm>
            <a:off x="7953375" y="3815715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6" name="Google Shape;1766;p99"/>
          <p:cNvSpPr txBox="1"/>
          <p:nvPr/>
        </p:nvSpPr>
        <p:spPr>
          <a:xfrm>
            <a:off x="6715125" y="2305050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99"/>
          <p:cNvSpPr txBox="1"/>
          <p:nvPr>
            <p:ph type="title"/>
          </p:nvPr>
        </p:nvSpPr>
        <p:spPr>
          <a:xfrm>
            <a:off x="560716" y="1581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</a:pPr>
            <a:r>
              <a:rPr lang="en-US" sz="3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Let’s consider a medical model</a:t>
            </a:r>
            <a:endParaRPr sz="3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68" name="Google Shape;1768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50041" y="3545240"/>
            <a:ext cx="1632464" cy="2602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9" name="Google Shape;1769;p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15994" y="3595352"/>
            <a:ext cx="1751692" cy="23618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doctor icon" id="1770" name="Google Shape;1770;p9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51799" y="1674221"/>
            <a:ext cx="2541799" cy="4282988"/>
          </a:xfrm>
          <a:prstGeom prst="rect">
            <a:avLst/>
          </a:prstGeom>
          <a:noFill/>
          <a:ln>
            <a:noFill/>
          </a:ln>
        </p:spPr>
      </p:pic>
      <p:sp>
        <p:nvSpPr>
          <p:cNvPr id="1771" name="Google Shape;1771;p99"/>
          <p:cNvSpPr txBox="1"/>
          <p:nvPr/>
        </p:nvSpPr>
        <p:spPr>
          <a:xfrm>
            <a:off x="4887310" y="1674221"/>
            <a:ext cx="580926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Jones’ hospital has revamped its medical facilities and wants to analyze if it is making correct diagnosis using its newly imported medical equipment.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medical equipment" id="1772" name="Google Shape;1772;p99"/>
          <p:cNvSpPr/>
          <p:nvPr/>
        </p:nvSpPr>
        <p:spPr>
          <a:xfrm>
            <a:off x="63500" y="-1365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medical equipment" id="1773" name="Google Shape;1773;p9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83226" y="3879473"/>
            <a:ext cx="3959798" cy="1649916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9" name="Google Shape;1779;p100"/>
          <p:cNvGrpSpPr/>
          <p:nvPr/>
        </p:nvGrpSpPr>
        <p:grpSpPr>
          <a:xfrm>
            <a:off x="557644" y="1"/>
            <a:ext cx="11634356" cy="1293962"/>
            <a:chOff x="557644" y="1"/>
            <a:chExt cx="11634356" cy="1293962"/>
          </a:xfrm>
        </p:grpSpPr>
        <p:sp>
          <p:nvSpPr>
            <p:cNvPr id="1780" name="Google Shape;1780;p100"/>
            <p:cNvSpPr txBox="1"/>
            <p:nvPr/>
          </p:nvSpPr>
          <p:spPr>
            <a:xfrm>
              <a:off x="5943249" y="281625"/>
              <a:ext cx="18473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1781" name="Google Shape;1781;p100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1782" name="Google Shape;1782;p10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83" name="Google Shape;1783;p100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84" name="Google Shape;1784;p100"/>
          <p:cNvGrpSpPr/>
          <p:nvPr/>
        </p:nvGrpSpPr>
        <p:grpSpPr>
          <a:xfrm>
            <a:off x="0" y="5607439"/>
            <a:ext cx="64770" cy="1257300"/>
            <a:chOff x="1181105" y="4608196"/>
            <a:chExt cx="64770" cy="1257300"/>
          </a:xfrm>
        </p:grpSpPr>
        <p:sp>
          <p:nvSpPr>
            <p:cNvPr id="1785" name="Google Shape;1785;p100"/>
            <p:cNvSpPr/>
            <p:nvPr/>
          </p:nvSpPr>
          <p:spPr>
            <a:xfrm>
              <a:off x="1181105" y="4608196"/>
              <a:ext cx="64770" cy="289560"/>
            </a:xfrm>
            <a:prstGeom prst="rect">
              <a:avLst/>
            </a:prstGeom>
            <a:solidFill>
              <a:srgbClr val="EB89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86" name="Google Shape;1786;p100"/>
            <p:cNvSpPr/>
            <p:nvPr/>
          </p:nvSpPr>
          <p:spPr>
            <a:xfrm>
              <a:off x="1181105" y="4932046"/>
              <a:ext cx="64770" cy="287654"/>
            </a:xfrm>
            <a:prstGeom prst="rect">
              <a:avLst/>
            </a:prstGeom>
            <a:solidFill>
              <a:srgbClr val="DF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87" name="Google Shape;1787;p100"/>
            <p:cNvSpPr/>
            <p:nvPr/>
          </p:nvSpPr>
          <p:spPr>
            <a:xfrm>
              <a:off x="1181105" y="5253991"/>
              <a:ext cx="64770" cy="289560"/>
            </a:xfrm>
            <a:prstGeom prst="rect">
              <a:avLst/>
            </a:prstGeom>
            <a:solidFill>
              <a:srgbClr val="54BD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88" name="Google Shape;1788;p100"/>
            <p:cNvSpPr/>
            <p:nvPr/>
          </p:nvSpPr>
          <p:spPr>
            <a:xfrm>
              <a:off x="1181105" y="5575936"/>
              <a:ext cx="64770" cy="289560"/>
            </a:xfrm>
            <a:prstGeom prst="rect">
              <a:avLst/>
            </a:prstGeom>
            <a:solidFill>
              <a:srgbClr val="3F8F6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789" name="Google Shape;1789;p100"/>
          <p:cNvSpPr txBox="1"/>
          <p:nvPr/>
        </p:nvSpPr>
        <p:spPr>
          <a:xfrm>
            <a:off x="7953375" y="3815715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0" name="Google Shape;1790;p100"/>
          <p:cNvSpPr txBox="1"/>
          <p:nvPr/>
        </p:nvSpPr>
        <p:spPr>
          <a:xfrm>
            <a:off x="6715125" y="2305050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1" name="Google Shape;1791;p100"/>
          <p:cNvSpPr txBox="1"/>
          <p:nvPr>
            <p:ph type="title"/>
          </p:nvPr>
        </p:nvSpPr>
        <p:spPr>
          <a:xfrm>
            <a:off x="560716" y="1581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</a:pPr>
            <a:r>
              <a:rPr lang="en-US" sz="3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sz="3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2" name="Google Shape;1792;p100"/>
          <p:cNvSpPr txBox="1"/>
          <p:nvPr/>
        </p:nvSpPr>
        <p:spPr>
          <a:xfrm>
            <a:off x="557644" y="1483713"/>
            <a:ext cx="1117190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 confusion matrix is a table that helps understand performance of a classification model on test data for which true values are known.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result for confused cartoon" id="1793" name="Google Shape;1793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81733" y="3210236"/>
            <a:ext cx="2721053" cy="272105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94" name="Google Shape;1794;p100"/>
          <p:cNvGraphicFramePr/>
          <p:nvPr/>
        </p:nvGraphicFramePr>
        <p:xfrm>
          <a:off x="2315987" y="266407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{0F320258-DA7F-4690-89F9-2FD6C8D45AB1}</a:tableStyleId>
              </a:tblPr>
              <a:tblGrid>
                <a:gridCol w="2228700"/>
                <a:gridCol w="2228700"/>
                <a:gridCol w="2228700"/>
              </a:tblGrid>
              <a:tr h="947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Diagnosed Healthy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Diagnosed Sick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4246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Healthy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118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7CAAC"/>
                    </a:solidFill>
                  </a:tcPr>
                </a:tc>
              </a:tr>
              <a:tr h="1506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Sick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 47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    15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795" name="Google Shape;1795;p100"/>
          <p:cNvSpPr txBox="1"/>
          <p:nvPr/>
        </p:nvSpPr>
        <p:spPr>
          <a:xfrm rot="-5400000">
            <a:off x="1071116" y="4356264"/>
            <a:ext cx="177565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Actual classes</a:t>
            </a:r>
            <a:endParaRPr b="1" sz="18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6" name="Google Shape;1796;p100"/>
          <p:cNvSpPr txBox="1"/>
          <p:nvPr/>
        </p:nvSpPr>
        <p:spPr>
          <a:xfrm>
            <a:off x="4577611" y="2205757"/>
            <a:ext cx="22045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Predicted classes</a:t>
            </a:r>
            <a:endParaRPr b="1" sz="18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7" name="Google Shape;1797;p1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4028" y="3696337"/>
            <a:ext cx="797786" cy="1271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8" name="Google Shape;1798;p1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56903" y="5184870"/>
            <a:ext cx="941624" cy="1269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9" name="Google Shape;1799;p1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20566" y="3695995"/>
            <a:ext cx="797786" cy="1271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0" name="Google Shape;1800;p1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7611" y="5184869"/>
            <a:ext cx="941624" cy="1269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6" name="Google Shape;1806;p101"/>
          <p:cNvGrpSpPr/>
          <p:nvPr/>
        </p:nvGrpSpPr>
        <p:grpSpPr>
          <a:xfrm>
            <a:off x="557644" y="1"/>
            <a:ext cx="11634356" cy="1293962"/>
            <a:chOff x="557644" y="1"/>
            <a:chExt cx="11634356" cy="1293962"/>
          </a:xfrm>
        </p:grpSpPr>
        <p:sp>
          <p:nvSpPr>
            <p:cNvPr id="1807" name="Google Shape;1807;p101"/>
            <p:cNvSpPr txBox="1"/>
            <p:nvPr/>
          </p:nvSpPr>
          <p:spPr>
            <a:xfrm>
              <a:off x="5943249" y="281625"/>
              <a:ext cx="18473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1808" name="Google Shape;1808;p101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1809" name="Google Shape;1809;p10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10" name="Google Shape;1810;p101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11" name="Google Shape;1811;p101"/>
          <p:cNvGrpSpPr/>
          <p:nvPr/>
        </p:nvGrpSpPr>
        <p:grpSpPr>
          <a:xfrm>
            <a:off x="0" y="5607439"/>
            <a:ext cx="64770" cy="1257300"/>
            <a:chOff x="1181105" y="4608196"/>
            <a:chExt cx="64770" cy="1257300"/>
          </a:xfrm>
        </p:grpSpPr>
        <p:sp>
          <p:nvSpPr>
            <p:cNvPr id="1812" name="Google Shape;1812;p101"/>
            <p:cNvSpPr/>
            <p:nvPr/>
          </p:nvSpPr>
          <p:spPr>
            <a:xfrm>
              <a:off x="1181105" y="4608196"/>
              <a:ext cx="64770" cy="289560"/>
            </a:xfrm>
            <a:prstGeom prst="rect">
              <a:avLst/>
            </a:prstGeom>
            <a:solidFill>
              <a:srgbClr val="EB89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13" name="Google Shape;1813;p101"/>
            <p:cNvSpPr/>
            <p:nvPr/>
          </p:nvSpPr>
          <p:spPr>
            <a:xfrm>
              <a:off x="1181105" y="4932046"/>
              <a:ext cx="64770" cy="287654"/>
            </a:xfrm>
            <a:prstGeom prst="rect">
              <a:avLst/>
            </a:prstGeom>
            <a:solidFill>
              <a:srgbClr val="DF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14" name="Google Shape;1814;p101"/>
            <p:cNvSpPr/>
            <p:nvPr/>
          </p:nvSpPr>
          <p:spPr>
            <a:xfrm>
              <a:off x="1181105" y="5253991"/>
              <a:ext cx="64770" cy="289560"/>
            </a:xfrm>
            <a:prstGeom prst="rect">
              <a:avLst/>
            </a:prstGeom>
            <a:solidFill>
              <a:srgbClr val="54BD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15" name="Google Shape;1815;p101"/>
            <p:cNvSpPr/>
            <p:nvPr/>
          </p:nvSpPr>
          <p:spPr>
            <a:xfrm>
              <a:off x="1181105" y="5575936"/>
              <a:ext cx="64770" cy="289560"/>
            </a:xfrm>
            <a:prstGeom prst="rect">
              <a:avLst/>
            </a:prstGeom>
            <a:solidFill>
              <a:srgbClr val="3F8F6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816" name="Google Shape;1816;p101"/>
          <p:cNvSpPr txBox="1"/>
          <p:nvPr/>
        </p:nvSpPr>
        <p:spPr>
          <a:xfrm>
            <a:off x="6715125" y="2305050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7" name="Google Shape;1817;p101"/>
          <p:cNvSpPr txBox="1"/>
          <p:nvPr>
            <p:ph type="title"/>
          </p:nvPr>
        </p:nvSpPr>
        <p:spPr>
          <a:xfrm>
            <a:off x="560716" y="1581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</a:pPr>
            <a:r>
              <a:rPr lang="en-US"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Performance measures derived from confusion matrix</a:t>
            </a:r>
            <a:endParaRPr sz="2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8" name="Google Shape;1818;p101"/>
          <p:cNvSpPr/>
          <p:nvPr/>
        </p:nvSpPr>
        <p:spPr>
          <a:xfrm>
            <a:off x="1971614" y="-219618"/>
            <a:ext cx="8128000" cy="54186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0"/>
                </a:moveTo>
                <a:close/>
                <a:lnTo>
                  <a:pt x="-10000" y="120000"/>
                </a:lnTo>
              </a:path>
              <a:path extrusionOk="0" fill="none" h="120000" w="120000">
                <a:moveTo>
                  <a:pt x="-10000" y="22500"/>
                </a:moveTo>
                <a:lnTo>
                  <a:pt x="-46000" y="135000"/>
                </a:lnTo>
              </a:path>
            </a:pathLst>
          </a:cu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-127000" lvl="1" marL="11430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Confusion Matrix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2" marL="228600" marR="0" rtl="0" algn="l">
              <a:lnSpc>
                <a:spcPct val="7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 Negative 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228600" marR="0" rtl="0" algn="l">
              <a:lnSpc>
                <a:spcPct val="7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2" marL="228600" marR="0" rtl="0" algn="l">
              <a:lnSpc>
                <a:spcPct val="7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False Positive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228600" marR="0" rtl="0" algn="l">
              <a:lnSpc>
                <a:spcPct val="7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2" marL="228600" marR="0" rtl="0" algn="l">
              <a:lnSpc>
                <a:spcPct val="7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 Positive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228600" marR="0" rtl="0" algn="l">
              <a:lnSpc>
                <a:spcPct val="7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2" marL="228600" marR="0" rtl="0" algn="l">
              <a:lnSpc>
                <a:spcPct val="7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False Negative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228600" marR="0" rtl="0" algn="l">
              <a:lnSpc>
                <a:spcPct val="7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19" name="Google Shape;1819;p101"/>
          <p:cNvCxnSpPr/>
          <p:nvPr/>
        </p:nvCxnSpPr>
        <p:spPr>
          <a:xfrm>
            <a:off x="2853559" y="3578772"/>
            <a:ext cx="0" cy="788276"/>
          </a:xfrm>
          <a:prstGeom prst="straightConnector1">
            <a:avLst/>
          </a:prstGeom>
          <a:noFill/>
          <a:ln cap="flat" cmpd="sng" w="3810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20" name="Google Shape;1820;p101"/>
          <p:cNvCxnSpPr/>
          <p:nvPr/>
        </p:nvCxnSpPr>
        <p:spPr>
          <a:xfrm>
            <a:off x="5013433" y="3578772"/>
            <a:ext cx="15765" cy="788276"/>
          </a:xfrm>
          <a:prstGeom prst="straightConnector1">
            <a:avLst/>
          </a:prstGeom>
          <a:noFill/>
          <a:ln cap="flat" cmpd="sng" w="3810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21" name="Google Shape;1821;p101"/>
          <p:cNvCxnSpPr/>
          <p:nvPr/>
        </p:nvCxnSpPr>
        <p:spPr>
          <a:xfrm>
            <a:off x="2853559" y="4367048"/>
            <a:ext cx="2175639" cy="0"/>
          </a:xfrm>
          <a:prstGeom prst="straightConnector1">
            <a:avLst/>
          </a:prstGeom>
          <a:noFill/>
          <a:ln cap="flat" cmpd="sng" w="3810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22" name="Google Shape;1822;p101"/>
          <p:cNvCxnSpPr/>
          <p:nvPr/>
        </p:nvCxnSpPr>
        <p:spPr>
          <a:xfrm>
            <a:off x="3925614" y="4367048"/>
            <a:ext cx="0" cy="551793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823" name="Google Shape;1823;p101"/>
          <p:cNvGrpSpPr/>
          <p:nvPr/>
        </p:nvGrpSpPr>
        <p:grpSpPr>
          <a:xfrm>
            <a:off x="3064532" y="4965756"/>
            <a:ext cx="1753691" cy="561181"/>
            <a:chOff x="4204" y="3051303"/>
            <a:chExt cx="1753691" cy="561181"/>
          </a:xfrm>
        </p:grpSpPr>
        <p:sp>
          <p:nvSpPr>
            <p:cNvPr id="1824" name="Google Shape;1824;p101"/>
            <p:cNvSpPr/>
            <p:nvPr/>
          </p:nvSpPr>
          <p:spPr>
            <a:xfrm>
              <a:off x="4204" y="3051303"/>
              <a:ext cx="1753691" cy="5611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101"/>
            <p:cNvSpPr txBox="1"/>
            <p:nvPr/>
          </p:nvSpPr>
          <p:spPr>
            <a:xfrm>
              <a:off x="4204" y="3051303"/>
              <a:ext cx="1753691" cy="5611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050" lIns="12050" spcFirstLastPara="1" rIns="12050" wrap="square" tIns="12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1E4E79"/>
                  </a:solidFill>
                  <a:latin typeface="Arial"/>
                  <a:ea typeface="Arial"/>
                  <a:cs typeface="Arial"/>
                  <a:sym typeface="Arial"/>
                </a:rPr>
                <a:t>Specificity</a:t>
              </a:r>
              <a:endParaRPr b="1" sz="20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26" name="Google Shape;1826;p101"/>
          <p:cNvSpPr/>
          <p:nvPr/>
        </p:nvSpPr>
        <p:spPr>
          <a:xfrm>
            <a:off x="3478451" y="4933383"/>
            <a:ext cx="876845" cy="876845"/>
          </a:xfrm>
          <a:prstGeom prst="arc">
            <a:avLst>
              <a:gd fmla="val 13200000" name="adj1"/>
              <a:gd fmla="val 19200000" name="adj2"/>
            </a:avLst>
          </a:prstGeom>
          <a:noFill/>
          <a:ln cap="flat" cmpd="sng" w="12700">
            <a:solidFill>
              <a:srgbClr val="487AA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101"/>
          <p:cNvSpPr/>
          <p:nvPr/>
        </p:nvSpPr>
        <p:spPr>
          <a:xfrm>
            <a:off x="3487187" y="4784084"/>
            <a:ext cx="876845" cy="876845"/>
          </a:xfrm>
          <a:prstGeom prst="arc">
            <a:avLst>
              <a:gd fmla="val 2400000" name="adj1"/>
              <a:gd fmla="val 8400000" name="adj2"/>
            </a:avLst>
          </a:prstGeom>
          <a:noFill/>
          <a:ln cap="flat" cmpd="sng" w="12700">
            <a:solidFill>
              <a:srgbClr val="487AA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28" name="Google Shape;1828;p101"/>
          <p:cNvCxnSpPr/>
          <p:nvPr/>
        </p:nvCxnSpPr>
        <p:spPr>
          <a:xfrm>
            <a:off x="5157067" y="3578772"/>
            <a:ext cx="0" cy="788276"/>
          </a:xfrm>
          <a:prstGeom prst="straightConnector1">
            <a:avLst/>
          </a:prstGeom>
          <a:noFill/>
          <a:ln cap="flat" cmpd="sng" w="3810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29" name="Google Shape;1829;p101"/>
          <p:cNvCxnSpPr/>
          <p:nvPr/>
        </p:nvCxnSpPr>
        <p:spPr>
          <a:xfrm>
            <a:off x="7330289" y="3511046"/>
            <a:ext cx="675" cy="804042"/>
          </a:xfrm>
          <a:prstGeom prst="straightConnector1">
            <a:avLst/>
          </a:prstGeom>
          <a:noFill/>
          <a:ln cap="flat" cmpd="sng" w="3810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30" name="Google Shape;1830;p101"/>
          <p:cNvCxnSpPr/>
          <p:nvPr/>
        </p:nvCxnSpPr>
        <p:spPr>
          <a:xfrm flipH="1" rot="10800000">
            <a:off x="5157067" y="4315088"/>
            <a:ext cx="1902125" cy="35364"/>
          </a:xfrm>
          <a:prstGeom prst="straightConnector1">
            <a:avLst/>
          </a:prstGeom>
          <a:noFill/>
          <a:ln cap="flat" cmpd="sng" w="3810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31" name="Google Shape;1831;p101"/>
          <p:cNvCxnSpPr/>
          <p:nvPr/>
        </p:nvCxnSpPr>
        <p:spPr>
          <a:xfrm>
            <a:off x="6213356" y="4334686"/>
            <a:ext cx="0" cy="551793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832" name="Google Shape;1832;p101"/>
          <p:cNvGrpSpPr/>
          <p:nvPr/>
        </p:nvGrpSpPr>
        <p:grpSpPr>
          <a:xfrm>
            <a:off x="5352274" y="4933394"/>
            <a:ext cx="1753691" cy="561181"/>
            <a:chOff x="4204" y="3051303"/>
            <a:chExt cx="1753691" cy="561181"/>
          </a:xfrm>
        </p:grpSpPr>
        <p:sp>
          <p:nvSpPr>
            <p:cNvPr id="1833" name="Google Shape;1833;p101"/>
            <p:cNvSpPr/>
            <p:nvPr/>
          </p:nvSpPr>
          <p:spPr>
            <a:xfrm>
              <a:off x="4204" y="3051303"/>
              <a:ext cx="1753691" cy="5611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101"/>
            <p:cNvSpPr txBox="1"/>
            <p:nvPr/>
          </p:nvSpPr>
          <p:spPr>
            <a:xfrm>
              <a:off x="4204" y="3051303"/>
              <a:ext cx="1753691" cy="5611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050" lIns="12050" spcFirstLastPara="1" rIns="12050" wrap="square" tIns="12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1E4E79"/>
                  </a:solidFill>
                  <a:latin typeface="Arial"/>
                  <a:ea typeface="Arial"/>
                  <a:cs typeface="Arial"/>
                  <a:sym typeface="Arial"/>
                </a:rPr>
                <a:t>Precision</a:t>
              </a:r>
              <a:endParaRPr b="1" sz="20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5" name="Google Shape;1835;p101"/>
          <p:cNvSpPr/>
          <p:nvPr/>
        </p:nvSpPr>
        <p:spPr>
          <a:xfrm>
            <a:off x="5790696" y="4872786"/>
            <a:ext cx="876845" cy="876845"/>
          </a:xfrm>
          <a:prstGeom prst="arc">
            <a:avLst>
              <a:gd fmla="val 13200000" name="adj1"/>
              <a:gd fmla="val 19200000" name="adj2"/>
            </a:avLst>
          </a:prstGeom>
          <a:noFill/>
          <a:ln cap="flat" cmpd="sng" w="12700">
            <a:solidFill>
              <a:srgbClr val="487AA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6" name="Google Shape;1836;p101"/>
          <p:cNvSpPr/>
          <p:nvPr/>
        </p:nvSpPr>
        <p:spPr>
          <a:xfrm>
            <a:off x="5790695" y="4716900"/>
            <a:ext cx="876845" cy="876845"/>
          </a:xfrm>
          <a:prstGeom prst="arc">
            <a:avLst>
              <a:gd fmla="val 2400000" name="adj1"/>
              <a:gd fmla="val 8400000" name="adj2"/>
            </a:avLst>
          </a:prstGeom>
          <a:noFill/>
          <a:ln cap="flat" cmpd="sng" w="12700">
            <a:solidFill>
              <a:srgbClr val="487AA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37" name="Google Shape;1837;p101"/>
          <p:cNvCxnSpPr/>
          <p:nvPr/>
        </p:nvCxnSpPr>
        <p:spPr>
          <a:xfrm>
            <a:off x="7043426" y="3578772"/>
            <a:ext cx="0" cy="753314"/>
          </a:xfrm>
          <a:prstGeom prst="straightConnector1">
            <a:avLst/>
          </a:prstGeom>
          <a:noFill/>
          <a:ln cap="flat" cmpd="sng" w="3810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38" name="Google Shape;1838;p101"/>
          <p:cNvCxnSpPr/>
          <p:nvPr/>
        </p:nvCxnSpPr>
        <p:spPr>
          <a:xfrm>
            <a:off x="9376723" y="3578772"/>
            <a:ext cx="15765" cy="788276"/>
          </a:xfrm>
          <a:prstGeom prst="straightConnector1">
            <a:avLst/>
          </a:prstGeom>
          <a:noFill/>
          <a:ln cap="flat" cmpd="sng" w="3810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39" name="Google Shape;1839;p101"/>
          <p:cNvCxnSpPr/>
          <p:nvPr/>
        </p:nvCxnSpPr>
        <p:spPr>
          <a:xfrm>
            <a:off x="7299434" y="4332086"/>
            <a:ext cx="2077289" cy="0"/>
          </a:xfrm>
          <a:prstGeom prst="straightConnector1">
            <a:avLst/>
          </a:prstGeom>
          <a:noFill/>
          <a:ln cap="flat" cmpd="sng" w="3810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40" name="Google Shape;1840;p101"/>
          <p:cNvCxnSpPr/>
          <p:nvPr/>
        </p:nvCxnSpPr>
        <p:spPr>
          <a:xfrm>
            <a:off x="8273139" y="4332086"/>
            <a:ext cx="1742" cy="48873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841" name="Google Shape;1841;p101"/>
          <p:cNvGrpSpPr/>
          <p:nvPr/>
        </p:nvGrpSpPr>
        <p:grpSpPr>
          <a:xfrm>
            <a:off x="6876023" y="4930794"/>
            <a:ext cx="3221608" cy="561181"/>
            <a:chOff x="4204" y="3051303"/>
            <a:chExt cx="1753691" cy="561181"/>
          </a:xfrm>
        </p:grpSpPr>
        <p:sp>
          <p:nvSpPr>
            <p:cNvPr id="1842" name="Google Shape;1842;p101"/>
            <p:cNvSpPr/>
            <p:nvPr/>
          </p:nvSpPr>
          <p:spPr>
            <a:xfrm>
              <a:off x="4204" y="3051303"/>
              <a:ext cx="1753691" cy="5611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101"/>
            <p:cNvSpPr txBox="1"/>
            <p:nvPr/>
          </p:nvSpPr>
          <p:spPr>
            <a:xfrm>
              <a:off x="4204" y="3051303"/>
              <a:ext cx="1753691" cy="5611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050" lIns="12050" spcFirstLastPara="1" rIns="12050" wrap="square" tIns="12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1E4E79"/>
                  </a:solidFill>
                  <a:latin typeface="Arial"/>
                  <a:ea typeface="Arial"/>
                  <a:cs typeface="Arial"/>
                  <a:sym typeface="Arial"/>
                </a:rPr>
                <a:t>Sensitivity or Recall</a:t>
              </a:r>
              <a:endParaRPr b="1" sz="20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44" name="Google Shape;1844;p101"/>
          <p:cNvSpPr/>
          <p:nvPr/>
        </p:nvSpPr>
        <p:spPr>
          <a:xfrm>
            <a:off x="7850688" y="4681940"/>
            <a:ext cx="876845" cy="876845"/>
          </a:xfrm>
          <a:prstGeom prst="arc">
            <a:avLst>
              <a:gd fmla="val 2400000" name="adj1"/>
              <a:gd fmla="val 8400000" name="adj2"/>
            </a:avLst>
          </a:prstGeom>
          <a:noFill/>
          <a:ln cap="flat" cmpd="sng" w="12700">
            <a:solidFill>
              <a:srgbClr val="487AA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p101"/>
          <p:cNvSpPr/>
          <p:nvPr/>
        </p:nvSpPr>
        <p:spPr>
          <a:xfrm>
            <a:off x="7834716" y="4820817"/>
            <a:ext cx="876845" cy="876845"/>
          </a:xfrm>
          <a:prstGeom prst="arc">
            <a:avLst>
              <a:gd fmla="val 13200000" name="adj1"/>
              <a:gd fmla="val 19200000" name="adj2"/>
            </a:avLst>
          </a:prstGeom>
          <a:noFill/>
          <a:ln cap="flat" cmpd="sng" w="12700">
            <a:solidFill>
              <a:srgbClr val="487AA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6" name="Google Shape;1846;p101"/>
          <p:cNvSpPr/>
          <p:nvPr/>
        </p:nvSpPr>
        <p:spPr>
          <a:xfrm>
            <a:off x="1626921" y="2431719"/>
            <a:ext cx="8817386" cy="1387365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7" name="Google Shape;1847;p101"/>
          <p:cNvSpPr/>
          <p:nvPr/>
        </p:nvSpPr>
        <p:spPr>
          <a:xfrm>
            <a:off x="3814724" y="4367046"/>
            <a:ext cx="221983" cy="551793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8" name="Google Shape;1848;p101"/>
          <p:cNvSpPr/>
          <p:nvPr/>
        </p:nvSpPr>
        <p:spPr>
          <a:xfrm>
            <a:off x="8197482" y="4350452"/>
            <a:ext cx="202539" cy="460097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9" name="Google Shape;1849;p101"/>
          <p:cNvSpPr/>
          <p:nvPr/>
        </p:nvSpPr>
        <p:spPr>
          <a:xfrm>
            <a:off x="6095310" y="4328690"/>
            <a:ext cx="240990" cy="544096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5" name="Google Shape;1855;p102"/>
          <p:cNvGrpSpPr/>
          <p:nvPr/>
        </p:nvGrpSpPr>
        <p:grpSpPr>
          <a:xfrm>
            <a:off x="557644" y="1"/>
            <a:ext cx="11634356" cy="1293962"/>
            <a:chOff x="557644" y="1"/>
            <a:chExt cx="11634356" cy="1293962"/>
          </a:xfrm>
        </p:grpSpPr>
        <p:sp>
          <p:nvSpPr>
            <p:cNvPr id="1856" name="Google Shape;1856;p102"/>
            <p:cNvSpPr txBox="1"/>
            <p:nvPr/>
          </p:nvSpPr>
          <p:spPr>
            <a:xfrm>
              <a:off x="5943249" y="281625"/>
              <a:ext cx="18473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1857" name="Google Shape;1857;p102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1858" name="Google Shape;1858;p10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59" name="Google Shape;1859;p102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60" name="Google Shape;1860;p102"/>
          <p:cNvGrpSpPr/>
          <p:nvPr/>
        </p:nvGrpSpPr>
        <p:grpSpPr>
          <a:xfrm>
            <a:off x="0" y="5607439"/>
            <a:ext cx="64770" cy="1257300"/>
            <a:chOff x="1181105" y="4608196"/>
            <a:chExt cx="64770" cy="1257300"/>
          </a:xfrm>
        </p:grpSpPr>
        <p:sp>
          <p:nvSpPr>
            <p:cNvPr id="1861" name="Google Shape;1861;p102"/>
            <p:cNvSpPr/>
            <p:nvPr/>
          </p:nvSpPr>
          <p:spPr>
            <a:xfrm>
              <a:off x="1181105" y="4608196"/>
              <a:ext cx="64770" cy="289560"/>
            </a:xfrm>
            <a:prstGeom prst="rect">
              <a:avLst/>
            </a:prstGeom>
            <a:solidFill>
              <a:srgbClr val="EB89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62" name="Google Shape;1862;p102"/>
            <p:cNvSpPr/>
            <p:nvPr/>
          </p:nvSpPr>
          <p:spPr>
            <a:xfrm>
              <a:off x="1181105" y="4932046"/>
              <a:ext cx="64770" cy="287654"/>
            </a:xfrm>
            <a:prstGeom prst="rect">
              <a:avLst/>
            </a:prstGeom>
            <a:solidFill>
              <a:srgbClr val="DF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63" name="Google Shape;1863;p102"/>
            <p:cNvSpPr/>
            <p:nvPr/>
          </p:nvSpPr>
          <p:spPr>
            <a:xfrm>
              <a:off x="1181105" y="5253991"/>
              <a:ext cx="64770" cy="289560"/>
            </a:xfrm>
            <a:prstGeom prst="rect">
              <a:avLst/>
            </a:prstGeom>
            <a:solidFill>
              <a:srgbClr val="54BD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64" name="Google Shape;1864;p102"/>
            <p:cNvSpPr/>
            <p:nvPr/>
          </p:nvSpPr>
          <p:spPr>
            <a:xfrm>
              <a:off x="1181105" y="5575936"/>
              <a:ext cx="64770" cy="289560"/>
            </a:xfrm>
            <a:prstGeom prst="rect">
              <a:avLst/>
            </a:prstGeom>
            <a:solidFill>
              <a:srgbClr val="3F8F6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865" name="Google Shape;1865;p102"/>
          <p:cNvSpPr txBox="1"/>
          <p:nvPr/>
        </p:nvSpPr>
        <p:spPr>
          <a:xfrm>
            <a:off x="7953375" y="3815715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6" name="Google Shape;1866;p102"/>
          <p:cNvSpPr txBox="1"/>
          <p:nvPr/>
        </p:nvSpPr>
        <p:spPr>
          <a:xfrm>
            <a:off x="6715125" y="2305050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7" name="Google Shape;1867;p102"/>
          <p:cNvSpPr txBox="1"/>
          <p:nvPr>
            <p:ph type="title"/>
          </p:nvPr>
        </p:nvSpPr>
        <p:spPr>
          <a:xfrm>
            <a:off x="557644" y="1581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</a:pPr>
            <a:r>
              <a:rPr lang="en-US"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Performance measures obtained from confusion matrix</a:t>
            </a:r>
            <a:endParaRPr sz="2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8" name="Google Shape;1868;p102"/>
          <p:cNvSpPr/>
          <p:nvPr/>
        </p:nvSpPr>
        <p:spPr>
          <a:xfrm>
            <a:off x="792103" y="5687623"/>
            <a:ext cx="788795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869" name="Google Shape;1869;p102"/>
          <p:cNvGraphicFramePr/>
          <p:nvPr/>
        </p:nvGraphicFramePr>
        <p:xfrm>
          <a:off x="976719" y="17494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{0F320258-DA7F-4690-89F9-2FD6C8D45AB1}</a:tableStyleId>
              </a:tblPr>
              <a:tblGrid>
                <a:gridCol w="2228700"/>
                <a:gridCol w="2228700"/>
                <a:gridCol w="2228700"/>
              </a:tblGrid>
              <a:tr h="947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Event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No Event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14246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Event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True</a:t>
                      </a: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 positive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False Negative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7CAAC"/>
                    </a:solidFill>
                  </a:tcPr>
                </a:tc>
              </a:tr>
              <a:tr h="1506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No Event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False</a:t>
                      </a: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 Positive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   True Negative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870" name="Google Shape;1870;p102"/>
          <p:cNvSpPr txBox="1"/>
          <p:nvPr/>
        </p:nvSpPr>
        <p:spPr>
          <a:xfrm rot="-5400000">
            <a:off x="-268152" y="3441598"/>
            <a:ext cx="177565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Actual classes</a:t>
            </a:r>
            <a:endParaRPr b="1" sz="18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1" name="Google Shape;1871;p102"/>
          <p:cNvSpPr txBox="1"/>
          <p:nvPr/>
        </p:nvSpPr>
        <p:spPr>
          <a:xfrm>
            <a:off x="3238343" y="1291091"/>
            <a:ext cx="22045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Predicted classes</a:t>
            </a:r>
            <a:endParaRPr b="1" sz="18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2" name="Google Shape;1872;p102"/>
          <p:cNvSpPr/>
          <p:nvPr/>
        </p:nvSpPr>
        <p:spPr>
          <a:xfrm>
            <a:off x="7835221" y="2733287"/>
            <a:ext cx="4079864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 positive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Number of </a:t>
            </a: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correctly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predicted event values.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False positive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Number of </a:t>
            </a: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incorrectly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predicted event values.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 negative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Number of </a:t>
            </a: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correctly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predicted no-event values.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False negative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Number of </a:t>
            </a: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incorrectly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predicted no-event values.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78" name="Google Shape;1878;p103"/>
          <p:cNvGraphicFramePr/>
          <p:nvPr/>
        </p:nvGraphicFramePr>
        <p:xfrm>
          <a:off x="2880066" y="191008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{0F320258-DA7F-4690-89F9-2FD6C8D45AB1}</a:tableStyleId>
              </a:tblPr>
              <a:tblGrid>
                <a:gridCol w="1676175"/>
                <a:gridCol w="2781250"/>
                <a:gridCol w="2228700"/>
              </a:tblGrid>
              <a:tr h="947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Diagnosed Healthy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Diagnosed Sick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1424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Healthy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1506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Sick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 </a:t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pSp>
        <p:nvGrpSpPr>
          <p:cNvPr id="1879" name="Google Shape;1879;p103"/>
          <p:cNvGrpSpPr/>
          <p:nvPr/>
        </p:nvGrpSpPr>
        <p:grpSpPr>
          <a:xfrm>
            <a:off x="557644" y="1"/>
            <a:ext cx="11634356" cy="1293962"/>
            <a:chOff x="557644" y="1"/>
            <a:chExt cx="11634356" cy="1293962"/>
          </a:xfrm>
        </p:grpSpPr>
        <p:sp>
          <p:nvSpPr>
            <p:cNvPr id="1880" name="Google Shape;1880;p103"/>
            <p:cNvSpPr txBox="1"/>
            <p:nvPr/>
          </p:nvSpPr>
          <p:spPr>
            <a:xfrm>
              <a:off x="5943249" y="281625"/>
              <a:ext cx="18473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1881" name="Google Shape;1881;p103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1882" name="Google Shape;1882;p10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83" name="Google Shape;1883;p103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84" name="Google Shape;1884;p103"/>
          <p:cNvGrpSpPr/>
          <p:nvPr/>
        </p:nvGrpSpPr>
        <p:grpSpPr>
          <a:xfrm>
            <a:off x="0" y="5607439"/>
            <a:ext cx="64770" cy="1257300"/>
            <a:chOff x="1181105" y="4608196"/>
            <a:chExt cx="64770" cy="1257300"/>
          </a:xfrm>
        </p:grpSpPr>
        <p:sp>
          <p:nvSpPr>
            <p:cNvPr id="1885" name="Google Shape;1885;p103"/>
            <p:cNvSpPr/>
            <p:nvPr/>
          </p:nvSpPr>
          <p:spPr>
            <a:xfrm>
              <a:off x="1181105" y="4608196"/>
              <a:ext cx="64770" cy="289560"/>
            </a:xfrm>
            <a:prstGeom prst="rect">
              <a:avLst/>
            </a:prstGeom>
            <a:solidFill>
              <a:srgbClr val="EB89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86" name="Google Shape;1886;p103"/>
            <p:cNvSpPr/>
            <p:nvPr/>
          </p:nvSpPr>
          <p:spPr>
            <a:xfrm>
              <a:off x="1181105" y="4932046"/>
              <a:ext cx="64770" cy="287654"/>
            </a:xfrm>
            <a:prstGeom prst="rect">
              <a:avLst/>
            </a:prstGeom>
            <a:solidFill>
              <a:srgbClr val="DF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87" name="Google Shape;1887;p103"/>
            <p:cNvSpPr/>
            <p:nvPr/>
          </p:nvSpPr>
          <p:spPr>
            <a:xfrm>
              <a:off x="1181105" y="5253991"/>
              <a:ext cx="64770" cy="289560"/>
            </a:xfrm>
            <a:prstGeom prst="rect">
              <a:avLst/>
            </a:prstGeom>
            <a:solidFill>
              <a:srgbClr val="54BD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88" name="Google Shape;1888;p103"/>
            <p:cNvSpPr/>
            <p:nvPr/>
          </p:nvSpPr>
          <p:spPr>
            <a:xfrm>
              <a:off x="1181105" y="5575936"/>
              <a:ext cx="64770" cy="289560"/>
            </a:xfrm>
            <a:prstGeom prst="rect">
              <a:avLst/>
            </a:prstGeom>
            <a:solidFill>
              <a:srgbClr val="3F8F6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889" name="Google Shape;1889;p103"/>
          <p:cNvSpPr txBox="1"/>
          <p:nvPr/>
        </p:nvSpPr>
        <p:spPr>
          <a:xfrm>
            <a:off x="7953375" y="3815715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0" name="Google Shape;1890;p103"/>
          <p:cNvSpPr txBox="1"/>
          <p:nvPr/>
        </p:nvSpPr>
        <p:spPr>
          <a:xfrm>
            <a:off x="6715125" y="2305050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1" name="Google Shape;1891;p103"/>
          <p:cNvSpPr txBox="1"/>
          <p:nvPr>
            <p:ph type="title"/>
          </p:nvPr>
        </p:nvSpPr>
        <p:spPr>
          <a:xfrm>
            <a:off x="560716" y="1581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</a:pPr>
            <a:r>
              <a:rPr lang="en-US" sz="3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 for a medical model</a:t>
            </a:r>
            <a:endParaRPr sz="3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2" name="Google Shape;1892;p103"/>
          <p:cNvSpPr txBox="1"/>
          <p:nvPr/>
        </p:nvSpPr>
        <p:spPr>
          <a:xfrm rot="-5400000">
            <a:off x="1818943" y="3917516"/>
            <a:ext cx="177565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Actual classes</a:t>
            </a:r>
            <a:endParaRPr b="1" sz="18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3" name="Google Shape;1893;p103"/>
          <p:cNvSpPr txBox="1"/>
          <p:nvPr/>
        </p:nvSpPr>
        <p:spPr>
          <a:xfrm>
            <a:off x="5133697" y="1431584"/>
            <a:ext cx="22045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Predicted classes</a:t>
            </a:r>
            <a:endParaRPr b="1" sz="18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4" name="Google Shape;1894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73030" y="2930118"/>
            <a:ext cx="797786" cy="1271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5" name="Google Shape;1895;p1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92931" y="4396592"/>
            <a:ext cx="941624" cy="1269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6" name="Google Shape;1896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249" y="2919820"/>
            <a:ext cx="797786" cy="1271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7" name="Google Shape;1897;p1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16218" y="4388999"/>
            <a:ext cx="941624" cy="1269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8" name="Google Shape;1898;p10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68765" y="2907717"/>
            <a:ext cx="489716" cy="503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9" name="Google Shape;1899;p10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09672" y="4388999"/>
            <a:ext cx="489716" cy="503990"/>
          </a:xfrm>
          <a:prstGeom prst="rect">
            <a:avLst/>
          </a:prstGeom>
          <a:noFill/>
          <a:ln>
            <a:noFill/>
          </a:ln>
        </p:spPr>
      </p:pic>
      <p:sp>
        <p:nvSpPr>
          <p:cNvPr id="1900" name="Google Shape;1900;p103"/>
          <p:cNvSpPr txBox="1"/>
          <p:nvPr/>
        </p:nvSpPr>
        <p:spPr>
          <a:xfrm>
            <a:off x="6139232" y="3411707"/>
            <a:ext cx="104504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True positive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1" name="Google Shape;1901;p103"/>
          <p:cNvSpPr txBox="1"/>
          <p:nvPr/>
        </p:nvSpPr>
        <p:spPr>
          <a:xfrm>
            <a:off x="8375330" y="3391075"/>
            <a:ext cx="104504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False positive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2" name="Google Shape;1902;p103"/>
          <p:cNvSpPr txBox="1"/>
          <p:nvPr/>
        </p:nvSpPr>
        <p:spPr>
          <a:xfrm>
            <a:off x="6139231" y="4871558"/>
            <a:ext cx="104504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False negative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3" name="Google Shape;1903;p103"/>
          <p:cNvSpPr txBox="1"/>
          <p:nvPr/>
        </p:nvSpPr>
        <p:spPr>
          <a:xfrm>
            <a:off x="8420347" y="4881492"/>
            <a:ext cx="104504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negative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4" name="Google Shape;1904;p10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973074" y="2932874"/>
            <a:ext cx="472045" cy="472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5" name="Google Shape;1905;p10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68765" y="4388999"/>
            <a:ext cx="472045" cy="472045"/>
          </a:xfrm>
          <a:prstGeom prst="rect">
            <a:avLst/>
          </a:prstGeom>
          <a:noFill/>
          <a:ln>
            <a:noFill/>
          </a:ln>
        </p:spPr>
      </p:pic>
      <p:sp>
        <p:nvSpPr>
          <p:cNvPr id="1906" name="Google Shape;1906;p103"/>
          <p:cNvSpPr/>
          <p:nvPr/>
        </p:nvSpPr>
        <p:spPr>
          <a:xfrm>
            <a:off x="372357" y="2560078"/>
            <a:ext cx="2063747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 Positives (TP):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Healthy people </a:t>
            </a: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correctly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 predicted as Healthy</a:t>
            </a:r>
            <a:endParaRPr/>
          </a:p>
        </p:txBody>
      </p:sp>
      <p:sp>
        <p:nvSpPr>
          <p:cNvPr id="1907" name="Google Shape;1907;p103"/>
          <p:cNvSpPr/>
          <p:nvPr/>
        </p:nvSpPr>
        <p:spPr>
          <a:xfrm>
            <a:off x="10042438" y="4281327"/>
            <a:ext cx="214956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 Negatives (TN):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Sick people correctly predicted as Sick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p103"/>
          <p:cNvSpPr/>
          <p:nvPr/>
        </p:nvSpPr>
        <p:spPr>
          <a:xfrm>
            <a:off x="294249" y="4312068"/>
            <a:ext cx="224563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False Negatives (FN):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Sick people </a:t>
            </a: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incorrectly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 predicted as Healthy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p103"/>
          <p:cNvSpPr/>
          <p:nvPr/>
        </p:nvSpPr>
        <p:spPr>
          <a:xfrm>
            <a:off x="9937245" y="2674382"/>
            <a:ext cx="216418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False Positives (FP):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Healthy people incorrectly predicted as Sick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10" name="Google Shape;1910;p103"/>
          <p:cNvCxnSpPr/>
          <p:nvPr/>
        </p:nvCxnSpPr>
        <p:spPr>
          <a:xfrm rot="10800000">
            <a:off x="2286000" y="3214355"/>
            <a:ext cx="2898806" cy="242715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911" name="Google Shape;1911;p103"/>
          <p:cNvCxnSpPr>
            <a:stCxn id="1897" idx="1"/>
          </p:cNvCxnSpPr>
          <p:nvPr/>
        </p:nvCxnSpPr>
        <p:spPr>
          <a:xfrm flipH="1">
            <a:off x="2508918" y="5023808"/>
            <a:ext cx="2607300" cy="7530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912" name="Google Shape;1912;p103"/>
          <p:cNvCxnSpPr>
            <a:endCxn id="1909" idx="1"/>
          </p:cNvCxnSpPr>
          <p:nvPr/>
        </p:nvCxnSpPr>
        <p:spPr>
          <a:xfrm flipH="1" rot="10800000">
            <a:off x="9445245" y="3274547"/>
            <a:ext cx="492000" cy="43980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913" name="Google Shape;1913;p103"/>
          <p:cNvCxnSpPr>
            <a:endCxn id="1907" idx="1"/>
          </p:cNvCxnSpPr>
          <p:nvPr/>
        </p:nvCxnSpPr>
        <p:spPr>
          <a:xfrm flipH="1" rot="10800000">
            <a:off x="9465538" y="4881491"/>
            <a:ext cx="576900" cy="32100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9" name="Google Shape;1919;p104"/>
          <p:cNvGrpSpPr/>
          <p:nvPr/>
        </p:nvGrpSpPr>
        <p:grpSpPr>
          <a:xfrm>
            <a:off x="557644" y="1"/>
            <a:ext cx="11634356" cy="1293962"/>
            <a:chOff x="557644" y="1"/>
            <a:chExt cx="11634356" cy="1293962"/>
          </a:xfrm>
        </p:grpSpPr>
        <p:sp>
          <p:nvSpPr>
            <p:cNvPr id="1920" name="Google Shape;1920;p104"/>
            <p:cNvSpPr txBox="1"/>
            <p:nvPr/>
          </p:nvSpPr>
          <p:spPr>
            <a:xfrm>
              <a:off x="5943249" y="281625"/>
              <a:ext cx="18473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1921" name="Google Shape;1921;p104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1922" name="Google Shape;1922;p10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23" name="Google Shape;1923;p104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24" name="Google Shape;1924;p104"/>
          <p:cNvGrpSpPr/>
          <p:nvPr/>
        </p:nvGrpSpPr>
        <p:grpSpPr>
          <a:xfrm>
            <a:off x="0" y="5607439"/>
            <a:ext cx="64770" cy="1257300"/>
            <a:chOff x="1181105" y="4608196"/>
            <a:chExt cx="64770" cy="1257300"/>
          </a:xfrm>
        </p:grpSpPr>
        <p:sp>
          <p:nvSpPr>
            <p:cNvPr id="1925" name="Google Shape;1925;p104"/>
            <p:cNvSpPr/>
            <p:nvPr/>
          </p:nvSpPr>
          <p:spPr>
            <a:xfrm>
              <a:off x="1181105" y="4608196"/>
              <a:ext cx="64770" cy="289560"/>
            </a:xfrm>
            <a:prstGeom prst="rect">
              <a:avLst/>
            </a:prstGeom>
            <a:solidFill>
              <a:srgbClr val="EB89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26" name="Google Shape;1926;p104"/>
            <p:cNvSpPr/>
            <p:nvPr/>
          </p:nvSpPr>
          <p:spPr>
            <a:xfrm>
              <a:off x="1181105" y="4932046"/>
              <a:ext cx="64770" cy="287654"/>
            </a:xfrm>
            <a:prstGeom prst="rect">
              <a:avLst/>
            </a:prstGeom>
            <a:solidFill>
              <a:srgbClr val="DF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27" name="Google Shape;1927;p104"/>
            <p:cNvSpPr/>
            <p:nvPr/>
          </p:nvSpPr>
          <p:spPr>
            <a:xfrm>
              <a:off x="1181105" y="5253991"/>
              <a:ext cx="64770" cy="289560"/>
            </a:xfrm>
            <a:prstGeom prst="rect">
              <a:avLst/>
            </a:prstGeom>
            <a:solidFill>
              <a:srgbClr val="54BD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28" name="Google Shape;1928;p104"/>
            <p:cNvSpPr/>
            <p:nvPr/>
          </p:nvSpPr>
          <p:spPr>
            <a:xfrm>
              <a:off x="1181105" y="5575936"/>
              <a:ext cx="64770" cy="289560"/>
            </a:xfrm>
            <a:prstGeom prst="rect">
              <a:avLst/>
            </a:prstGeom>
            <a:solidFill>
              <a:srgbClr val="3F8F6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929" name="Google Shape;1929;p104"/>
          <p:cNvSpPr txBox="1"/>
          <p:nvPr/>
        </p:nvSpPr>
        <p:spPr>
          <a:xfrm>
            <a:off x="6715125" y="2305050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0" name="Google Shape;1930;p104"/>
          <p:cNvSpPr txBox="1"/>
          <p:nvPr>
            <p:ph type="title"/>
          </p:nvPr>
        </p:nvSpPr>
        <p:spPr>
          <a:xfrm>
            <a:off x="560716" y="1581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</a:pPr>
            <a:r>
              <a:rPr lang="en-US" sz="3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Let’s revisit spam classifier model</a:t>
            </a:r>
            <a:endParaRPr sz="3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descr="Related image" id="1931" name="Google Shape;1931;p104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lated image" id="1932" name="Google Shape;1932;p104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lated image" id="1933" name="Google Shape;1933;p104"/>
          <p:cNvSpPr/>
          <p:nvPr/>
        </p:nvSpPr>
        <p:spPr>
          <a:xfrm>
            <a:off x="4603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lated image" id="1934" name="Google Shape;1934;p104"/>
          <p:cNvSpPr/>
          <p:nvPr/>
        </p:nvSpPr>
        <p:spPr>
          <a:xfrm>
            <a:off x="612775" y="312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35" name="Google Shape;1935;p104"/>
          <p:cNvGrpSpPr/>
          <p:nvPr/>
        </p:nvGrpSpPr>
        <p:grpSpPr>
          <a:xfrm>
            <a:off x="1367189" y="2783479"/>
            <a:ext cx="10353770" cy="1352923"/>
            <a:chOff x="1153794" y="3018850"/>
            <a:chExt cx="10353770" cy="1352923"/>
          </a:xfrm>
        </p:grpSpPr>
        <p:pic>
          <p:nvPicPr>
            <p:cNvPr descr="Image result for email icon" id="1936" name="Google Shape;1936;p10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53794" y="3018850"/>
              <a:ext cx="1352923" cy="13529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email icon" id="1937" name="Google Shape;1937;p10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689233" y="3060892"/>
              <a:ext cx="1310881" cy="13108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email icon" id="1938" name="Google Shape;1938;p10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949680" y="3039870"/>
              <a:ext cx="1310881" cy="13108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Related image" id="1939" name="Google Shape;1939;p10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426978" y="3071403"/>
              <a:ext cx="1145157" cy="11451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Related image" id="1940" name="Google Shape;1940;p10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362407" y="3071403"/>
              <a:ext cx="1145157" cy="11451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1" name="Google Shape;1941;p104"/>
            <p:cNvSpPr txBox="1"/>
            <p:nvPr/>
          </p:nvSpPr>
          <p:spPr>
            <a:xfrm>
              <a:off x="4015421" y="3413149"/>
              <a:ext cx="1010061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……..</a:t>
              </a:r>
              <a:endPara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104"/>
            <p:cNvSpPr txBox="1"/>
            <p:nvPr/>
          </p:nvSpPr>
          <p:spPr>
            <a:xfrm>
              <a:off x="9572135" y="3471790"/>
              <a:ext cx="1010061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……</a:t>
              </a:r>
              <a:endPara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3" name="Google Shape;1943;p104"/>
          <p:cNvSpPr txBox="1"/>
          <p:nvPr/>
        </p:nvSpPr>
        <p:spPr>
          <a:xfrm>
            <a:off x="5332485" y="2205047"/>
            <a:ext cx="343874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Email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4" name="Google Shape;1944;p104"/>
          <p:cNvSpPr txBox="1"/>
          <p:nvPr/>
        </p:nvSpPr>
        <p:spPr>
          <a:xfrm>
            <a:off x="2307201" y="5474030"/>
            <a:ext cx="34387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9544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5" name="Google Shape;1945;p104"/>
          <p:cNvSpPr txBox="1"/>
          <p:nvPr/>
        </p:nvSpPr>
        <p:spPr>
          <a:xfrm>
            <a:off x="8282213" y="4424396"/>
            <a:ext cx="34387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Spam 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6" name="Google Shape;1946;p104"/>
          <p:cNvSpPr/>
          <p:nvPr/>
        </p:nvSpPr>
        <p:spPr>
          <a:xfrm rot="5400000">
            <a:off x="3561492" y="2040309"/>
            <a:ext cx="930166" cy="5641104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7" name="Google Shape;1947;p104"/>
          <p:cNvSpPr/>
          <p:nvPr/>
        </p:nvSpPr>
        <p:spPr>
          <a:xfrm rot="5400000">
            <a:off x="9536503" y="3120830"/>
            <a:ext cx="930166" cy="3438747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8" name="Google Shape;1948;p104"/>
          <p:cNvSpPr txBox="1"/>
          <p:nvPr/>
        </p:nvSpPr>
        <p:spPr>
          <a:xfrm>
            <a:off x="2307200" y="4449776"/>
            <a:ext cx="34387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Ham 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9" name="Google Shape;1949;p104"/>
          <p:cNvSpPr txBox="1"/>
          <p:nvPr/>
        </p:nvSpPr>
        <p:spPr>
          <a:xfrm>
            <a:off x="8282212" y="5516598"/>
            <a:ext cx="34387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160</a:t>
            </a:r>
            <a:endParaRPr b="1"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0" name="Google Shape;1950;p104"/>
          <p:cNvSpPr/>
          <p:nvPr/>
        </p:nvSpPr>
        <p:spPr>
          <a:xfrm>
            <a:off x="612775" y="1577551"/>
            <a:ext cx="1116331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After passing email data through the model we correctly classify 9544 emails as ham and 160 emails as spam.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6" name="Google Shape;1956;p105"/>
          <p:cNvGraphicFramePr/>
          <p:nvPr/>
        </p:nvGraphicFramePr>
        <p:xfrm>
          <a:off x="2880066" y="191008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{0F320258-DA7F-4690-89F9-2FD6C8D45AB1}</a:tableStyleId>
              </a:tblPr>
              <a:tblGrid>
                <a:gridCol w="1676175"/>
                <a:gridCol w="2781250"/>
                <a:gridCol w="2228700"/>
              </a:tblGrid>
              <a:tr h="947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Spam</a:t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Ham</a:t>
                      </a:r>
                      <a:endParaRPr sz="1800"/>
                    </a:p>
                  </a:txBody>
                  <a:tcPr marT="45725" marB="45725" marR="91450" marL="91450" anchor="ctr"/>
                </a:tc>
              </a:tr>
              <a:tr h="14246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Spam</a:t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1506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Ham</a:t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 </a:t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pSp>
        <p:nvGrpSpPr>
          <p:cNvPr id="1957" name="Google Shape;1957;p105"/>
          <p:cNvGrpSpPr/>
          <p:nvPr/>
        </p:nvGrpSpPr>
        <p:grpSpPr>
          <a:xfrm>
            <a:off x="557644" y="1"/>
            <a:ext cx="11634356" cy="1293962"/>
            <a:chOff x="557644" y="1"/>
            <a:chExt cx="11634356" cy="1293962"/>
          </a:xfrm>
        </p:grpSpPr>
        <p:sp>
          <p:nvSpPr>
            <p:cNvPr id="1958" name="Google Shape;1958;p105"/>
            <p:cNvSpPr txBox="1"/>
            <p:nvPr/>
          </p:nvSpPr>
          <p:spPr>
            <a:xfrm>
              <a:off x="5943249" y="281625"/>
              <a:ext cx="18473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1959" name="Google Shape;1959;p105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1960" name="Google Shape;1960;p10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61" name="Google Shape;1961;p105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62" name="Google Shape;1962;p105"/>
          <p:cNvGrpSpPr/>
          <p:nvPr/>
        </p:nvGrpSpPr>
        <p:grpSpPr>
          <a:xfrm>
            <a:off x="0" y="5607439"/>
            <a:ext cx="64770" cy="1257300"/>
            <a:chOff x="1181105" y="4608196"/>
            <a:chExt cx="64770" cy="1257300"/>
          </a:xfrm>
        </p:grpSpPr>
        <p:sp>
          <p:nvSpPr>
            <p:cNvPr id="1963" name="Google Shape;1963;p105"/>
            <p:cNvSpPr/>
            <p:nvPr/>
          </p:nvSpPr>
          <p:spPr>
            <a:xfrm>
              <a:off x="1181105" y="4608196"/>
              <a:ext cx="64770" cy="289560"/>
            </a:xfrm>
            <a:prstGeom prst="rect">
              <a:avLst/>
            </a:prstGeom>
            <a:solidFill>
              <a:srgbClr val="EB89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64" name="Google Shape;1964;p105"/>
            <p:cNvSpPr/>
            <p:nvPr/>
          </p:nvSpPr>
          <p:spPr>
            <a:xfrm>
              <a:off x="1181105" y="4932046"/>
              <a:ext cx="64770" cy="287654"/>
            </a:xfrm>
            <a:prstGeom prst="rect">
              <a:avLst/>
            </a:prstGeom>
            <a:solidFill>
              <a:srgbClr val="DF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65" name="Google Shape;1965;p105"/>
            <p:cNvSpPr/>
            <p:nvPr/>
          </p:nvSpPr>
          <p:spPr>
            <a:xfrm>
              <a:off x="1181105" y="5253991"/>
              <a:ext cx="64770" cy="289560"/>
            </a:xfrm>
            <a:prstGeom prst="rect">
              <a:avLst/>
            </a:prstGeom>
            <a:solidFill>
              <a:srgbClr val="54BD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66" name="Google Shape;1966;p105"/>
            <p:cNvSpPr/>
            <p:nvPr/>
          </p:nvSpPr>
          <p:spPr>
            <a:xfrm>
              <a:off x="1181105" y="5575936"/>
              <a:ext cx="64770" cy="289560"/>
            </a:xfrm>
            <a:prstGeom prst="rect">
              <a:avLst/>
            </a:prstGeom>
            <a:solidFill>
              <a:srgbClr val="3F8F6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967" name="Google Shape;1967;p105"/>
          <p:cNvSpPr txBox="1"/>
          <p:nvPr/>
        </p:nvSpPr>
        <p:spPr>
          <a:xfrm>
            <a:off x="7953375" y="3815715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8" name="Google Shape;1968;p105"/>
          <p:cNvSpPr txBox="1"/>
          <p:nvPr/>
        </p:nvSpPr>
        <p:spPr>
          <a:xfrm>
            <a:off x="6715125" y="2305050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9" name="Google Shape;1969;p105"/>
          <p:cNvSpPr txBox="1"/>
          <p:nvPr>
            <p:ph type="title"/>
          </p:nvPr>
        </p:nvSpPr>
        <p:spPr>
          <a:xfrm>
            <a:off x="560716" y="1581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</a:pPr>
            <a:r>
              <a:rPr lang="en-US" sz="3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 for a spam classifier model</a:t>
            </a:r>
            <a:endParaRPr sz="3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0" name="Google Shape;1970;p105"/>
          <p:cNvSpPr txBox="1"/>
          <p:nvPr/>
        </p:nvSpPr>
        <p:spPr>
          <a:xfrm rot="-5400000">
            <a:off x="1818943" y="3917516"/>
            <a:ext cx="177565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Actual classes</a:t>
            </a:r>
            <a:endParaRPr b="1" sz="18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1" name="Google Shape;1971;p105"/>
          <p:cNvSpPr txBox="1"/>
          <p:nvPr/>
        </p:nvSpPr>
        <p:spPr>
          <a:xfrm>
            <a:off x="5133697" y="1431584"/>
            <a:ext cx="22045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Predicted classes</a:t>
            </a:r>
            <a:endParaRPr b="1" sz="18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2" name="Google Shape;1972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8765" y="2907717"/>
            <a:ext cx="489716" cy="503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09672" y="4388999"/>
            <a:ext cx="489716" cy="503990"/>
          </a:xfrm>
          <a:prstGeom prst="rect">
            <a:avLst/>
          </a:prstGeom>
          <a:noFill/>
          <a:ln>
            <a:noFill/>
          </a:ln>
        </p:spPr>
      </p:pic>
      <p:sp>
        <p:nvSpPr>
          <p:cNvPr id="1974" name="Google Shape;1974;p105"/>
          <p:cNvSpPr txBox="1"/>
          <p:nvPr/>
        </p:nvSpPr>
        <p:spPr>
          <a:xfrm>
            <a:off x="6139232" y="3411707"/>
            <a:ext cx="104504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True positive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5" name="Google Shape;1975;p105"/>
          <p:cNvSpPr txBox="1"/>
          <p:nvPr/>
        </p:nvSpPr>
        <p:spPr>
          <a:xfrm>
            <a:off x="8375330" y="3391075"/>
            <a:ext cx="104504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False negative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p105"/>
          <p:cNvSpPr txBox="1"/>
          <p:nvPr/>
        </p:nvSpPr>
        <p:spPr>
          <a:xfrm>
            <a:off x="6139231" y="4871558"/>
            <a:ext cx="104504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False positive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7" name="Google Shape;1977;p105"/>
          <p:cNvSpPr txBox="1"/>
          <p:nvPr/>
        </p:nvSpPr>
        <p:spPr>
          <a:xfrm>
            <a:off x="8420347" y="4881492"/>
            <a:ext cx="104504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negative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8" name="Google Shape;1978;p1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73074" y="2932874"/>
            <a:ext cx="472045" cy="472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Google Shape;1979;p1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68765" y="4388999"/>
            <a:ext cx="472045" cy="472045"/>
          </a:xfrm>
          <a:prstGeom prst="rect">
            <a:avLst/>
          </a:prstGeom>
          <a:noFill/>
          <a:ln>
            <a:noFill/>
          </a:ln>
        </p:spPr>
      </p:pic>
      <p:sp>
        <p:nvSpPr>
          <p:cNvPr id="1980" name="Google Shape;1980;p105"/>
          <p:cNvSpPr/>
          <p:nvPr/>
        </p:nvSpPr>
        <p:spPr>
          <a:xfrm>
            <a:off x="372357" y="2560078"/>
            <a:ext cx="206374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 Positives (TP):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spam </a:t>
            </a: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correctly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predicted as spam</a:t>
            </a:r>
            <a:endParaRPr/>
          </a:p>
        </p:txBody>
      </p:sp>
      <p:sp>
        <p:nvSpPr>
          <p:cNvPr id="1981" name="Google Shape;1981;p105"/>
          <p:cNvSpPr/>
          <p:nvPr/>
        </p:nvSpPr>
        <p:spPr>
          <a:xfrm>
            <a:off x="10042438" y="4281327"/>
            <a:ext cx="214956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 Negatives (TN):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ham correctly predicted as ham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2" name="Google Shape;1982;p105"/>
          <p:cNvSpPr/>
          <p:nvPr/>
        </p:nvSpPr>
        <p:spPr>
          <a:xfrm>
            <a:off x="294249" y="4312068"/>
            <a:ext cx="224563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False Negatives (FN):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ham </a:t>
            </a: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incorrectly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predicted as spam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3" name="Google Shape;1983;p105"/>
          <p:cNvSpPr/>
          <p:nvPr/>
        </p:nvSpPr>
        <p:spPr>
          <a:xfrm>
            <a:off x="9937245" y="2674382"/>
            <a:ext cx="216418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False Positives (FP):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spam incorrectly predicted as ham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84" name="Google Shape;1984;p105"/>
          <p:cNvCxnSpPr/>
          <p:nvPr/>
        </p:nvCxnSpPr>
        <p:spPr>
          <a:xfrm rot="10800000">
            <a:off x="2286000" y="3214355"/>
            <a:ext cx="2898806" cy="242715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985" name="Google Shape;1985;p105"/>
          <p:cNvCxnSpPr/>
          <p:nvPr/>
        </p:nvCxnSpPr>
        <p:spPr>
          <a:xfrm flipH="1">
            <a:off x="2509011" y="5023809"/>
            <a:ext cx="2607207" cy="75373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986" name="Google Shape;1986;p105"/>
          <p:cNvCxnSpPr>
            <a:endCxn id="1983" idx="1"/>
          </p:cNvCxnSpPr>
          <p:nvPr/>
        </p:nvCxnSpPr>
        <p:spPr>
          <a:xfrm flipH="1" rot="10800000">
            <a:off x="9445245" y="3274547"/>
            <a:ext cx="492000" cy="43980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987" name="Google Shape;1987;p105"/>
          <p:cNvCxnSpPr>
            <a:endCxn id="1981" idx="1"/>
          </p:cNvCxnSpPr>
          <p:nvPr/>
        </p:nvCxnSpPr>
        <p:spPr>
          <a:xfrm flipH="1" rot="10800000">
            <a:off x="9465538" y="4881491"/>
            <a:ext cx="576900" cy="32100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Image result for email icon" id="1988" name="Google Shape;1988;p1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77087" y="4477223"/>
            <a:ext cx="896307" cy="8963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1989" name="Google Shape;1989;p10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45603" y="3040540"/>
            <a:ext cx="667454" cy="7287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1990" name="Google Shape;1990;p10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84364" y="3035153"/>
            <a:ext cx="667454" cy="7287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email icon" id="1991" name="Google Shape;1991;p1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25373" y="4423404"/>
            <a:ext cx="896307" cy="896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34"/>
          <p:cNvGrpSpPr/>
          <p:nvPr/>
        </p:nvGrpSpPr>
        <p:grpSpPr>
          <a:xfrm>
            <a:off x="557644" y="0"/>
            <a:ext cx="11634356" cy="1293962"/>
            <a:chOff x="557644" y="1"/>
            <a:chExt cx="11634356" cy="1293962"/>
          </a:xfrm>
        </p:grpSpPr>
        <p:sp>
          <p:nvSpPr>
            <p:cNvPr id="275" name="Google Shape;275;p34"/>
            <p:cNvSpPr txBox="1"/>
            <p:nvPr/>
          </p:nvSpPr>
          <p:spPr>
            <a:xfrm>
              <a:off x="583606" y="486970"/>
              <a:ext cx="9231789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4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276" name="Google Shape;276;p34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277" name="Google Shape;277;p3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8" name="Google Shape;278;p34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9" name="Google Shape;279;p34"/>
          <p:cNvGrpSpPr/>
          <p:nvPr/>
        </p:nvGrpSpPr>
        <p:grpSpPr>
          <a:xfrm>
            <a:off x="0" y="5607439"/>
            <a:ext cx="64770" cy="1257300"/>
            <a:chOff x="1181105" y="4608196"/>
            <a:chExt cx="64770" cy="1257300"/>
          </a:xfrm>
        </p:grpSpPr>
        <p:sp>
          <p:nvSpPr>
            <p:cNvPr id="280" name="Google Shape;280;p34"/>
            <p:cNvSpPr/>
            <p:nvPr/>
          </p:nvSpPr>
          <p:spPr>
            <a:xfrm>
              <a:off x="1181105" y="4608196"/>
              <a:ext cx="64770" cy="289560"/>
            </a:xfrm>
            <a:prstGeom prst="rect">
              <a:avLst/>
            </a:prstGeom>
            <a:solidFill>
              <a:srgbClr val="EB89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1" name="Google Shape;281;p34"/>
            <p:cNvSpPr/>
            <p:nvPr/>
          </p:nvSpPr>
          <p:spPr>
            <a:xfrm>
              <a:off x="1181105" y="4932046"/>
              <a:ext cx="64770" cy="287654"/>
            </a:xfrm>
            <a:prstGeom prst="rect">
              <a:avLst/>
            </a:prstGeom>
            <a:solidFill>
              <a:srgbClr val="DF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2" name="Google Shape;282;p34"/>
            <p:cNvSpPr/>
            <p:nvPr/>
          </p:nvSpPr>
          <p:spPr>
            <a:xfrm>
              <a:off x="1181105" y="5253991"/>
              <a:ext cx="64770" cy="289560"/>
            </a:xfrm>
            <a:prstGeom prst="rect">
              <a:avLst/>
            </a:prstGeom>
            <a:solidFill>
              <a:srgbClr val="54BD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3" name="Google Shape;283;p34"/>
            <p:cNvSpPr/>
            <p:nvPr/>
          </p:nvSpPr>
          <p:spPr>
            <a:xfrm>
              <a:off x="1181105" y="5575936"/>
              <a:ext cx="64770" cy="289560"/>
            </a:xfrm>
            <a:prstGeom prst="rect">
              <a:avLst/>
            </a:prstGeom>
            <a:solidFill>
              <a:srgbClr val="3F8F6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84" name="Google Shape;284;p34"/>
          <p:cNvSpPr/>
          <p:nvPr/>
        </p:nvSpPr>
        <p:spPr>
          <a:xfrm>
            <a:off x="584199" y="487363"/>
            <a:ext cx="9778207" cy="5109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Google search to the rescue</a:t>
            </a: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4"/>
          <p:cNvSpPr/>
          <p:nvPr/>
        </p:nvSpPr>
        <p:spPr>
          <a:xfrm>
            <a:off x="210805" y="1646442"/>
            <a:ext cx="3632775" cy="1300576"/>
          </a:xfrm>
          <a:prstGeom prst="cloud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John starts searching internet for good mystery novels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Google Shape;286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599" y="3033535"/>
            <a:ext cx="3259532" cy="3364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27716" y="1583313"/>
            <a:ext cx="7678881" cy="4235188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4"/>
          <p:cNvSpPr txBox="1"/>
          <p:nvPr/>
        </p:nvSpPr>
        <p:spPr>
          <a:xfrm>
            <a:off x="4101488" y="6075116"/>
            <a:ext cx="717571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Google produces relevant search results within a matter of seconds!</a:t>
            </a:r>
            <a:endParaRPr b="1"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4"/>
          <p:cNvSpPr/>
          <p:nvPr/>
        </p:nvSpPr>
        <p:spPr>
          <a:xfrm>
            <a:off x="3643267" y="3998564"/>
            <a:ext cx="4710319" cy="1224365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google clipart" id="290" name="Google Shape;290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55490" y="3700907"/>
            <a:ext cx="1219200" cy="121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6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97" name="Google Shape;1997;p106"/>
          <p:cNvGraphicFramePr/>
          <p:nvPr/>
        </p:nvGraphicFramePr>
        <p:xfrm>
          <a:off x="2880066" y="191008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{0F320258-DA7F-4690-89F9-2FD6C8D45AB1}</a:tableStyleId>
              </a:tblPr>
              <a:tblGrid>
                <a:gridCol w="1597350"/>
                <a:gridCol w="3594550"/>
                <a:gridCol w="3004375"/>
              </a:tblGrid>
              <a:tr h="947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Spam</a:t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Ham</a:t>
                      </a:r>
                      <a:endParaRPr sz="1800"/>
                    </a:p>
                  </a:txBody>
                  <a:tcPr marT="45725" marB="45725" marR="91450" marL="91450" anchor="ctr"/>
                </a:tc>
              </a:tr>
              <a:tr h="14246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Spam</a:t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169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1506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Ham</a:t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127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 9544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 </a:t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pSp>
        <p:nvGrpSpPr>
          <p:cNvPr id="1998" name="Google Shape;1998;p106"/>
          <p:cNvGrpSpPr/>
          <p:nvPr/>
        </p:nvGrpSpPr>
        <p:grpSpPr>
          <a:xfrm>
            <a:off x="557644" y="1"/>
            <a:ext cx="11634356" cy="1293962"/>
            <a:chOff x="557644" y="1"/>
            <a:chExt cx="11634356" cy="1293962"/>
          </a:xfrm>
        </p:grpSpPr>
        <p:sp>
          <p:nvSpPr>
            <p:cNvPr id="1999" name="Google Shape;1999;p106"/>
            <p:cNvSpPr txBox="1"/>
            <p:nvPr/>
          </p:nvSpPr>
          <p:spPr>
            <a:xfrm>
              <a:off x="5943249" y="281625"/>
              <a:ext cx="18473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2000" name="Google Shape;2000;p106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2001" name="Google Shape;2001;p10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02" name="Google Shape;2002;p106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03" name="Google Shape;2003;p106"/>
          <p:cNvGrpSpPr/>
          <p:nvPr/>
        </p:nvGrpSpPr>
        <p:grpSpPr>
          <a:xfrm>
            <a:off x="0" y="5607439"/>
            <a:ext cx="64770" cy="1257300"/>
            <a:chOff x="1181105" y="4608196"/>
            <a:chExt cx="64770" cy="1257300"/>
          </a:xfrm>
        </p:grpSpPr>
        <p:sp>
          <p:nvSpPr>
            <p:cNvPr id="2004" name="Google Shape;2004;p106"/>
            <p:cNvSpPr/>
            <p:nvPr/>
          </p:nvSpPr>
          <p:spPr>
            <a:xfrm>
              <a:off x="1181105" y="4608196"/>
              <a:ext cx="64770" cy="289560"/>
            </a:xfrm>
            <a:prstGeom prst="rect">
              <a:avLst/>
            </a:prstGeom>
            <a:solidFill>
              <a:srgbClr val="EB89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5" name="Google Shape;2005;p106"/>
            <p:cNvSpPr/>
            <p:nvPr/>
          </p:nvSpPr>
          <p:spPr>
            <a:xfrm>
              <a:off x="1181105" y="4932046"/>
              <a:ext cx="64770" cy="287654"/>
            </a:xfrm>
            <a:prstGeom prst="rect">
              <a:avLst/>
            </a:prstGeom>
            <a:solidFill>
              <a:srgbClr val="DF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6" name="Google Shape;2006;p106"/>
            <p:cNvSpPr/>
            <p:nvPr/>
          </p:nvSpPr>
          <p:spPr>
            <a:xfrm>
              <a:off x="1181105" y="5253991"/>
              <a:ext cx="64770" cy="289560"/>
            </a:xfrm>
            <a:prstGeom prst="rect">
              <a:avLst/>
            </a:prstGeom>
            <a:solidFill>
              <a:srgbClr val="54BD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7" name="Google Shape;2007;p106"/>
            <p:cNvSpPr/>
            <p:nvPr/>
          </p:nvSpPr>
          <p:spPr>
            <a:xfrm>
              <a:off x="1181105" y="5575936"/>
              <a:ext cx="64770" cy="289560"/>
            </a:xfrm>
            <a:prstGeom prst="rect">
              <a:avLst/>
            </a:prstGeom>
            <a:solidFill>
              <a:srgbClr val="3F8F6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08" name="Google Shape;2008;p106"/>
          <p:cNvSpPr txBox="1"/>
          <p:nvPr/>
        </p:nvSpPr>
        <p:spPr>
          <a:xfrm>
            <a:off x="7953375" y="3815715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9" name="Google Shape;2009;p106"/>
          <p:cNvSpPr txBox="1"/>
          <p:nvPr/>
        </p:nvSpPr>
        <p:spPr>
          <a:xfrm>
            <a:off x="6715125" y="2305050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0" name="Google Shape;2010;p106"/>
          <p:cNvSpPr txBox="1"/>
          <p:nvPr>
            <p:ph type="title"/>
          </p:nvPr>
        </p:nvSpPr>
        <p:spPr>
          <a:xfrm>
            <a:off x="560716" y="1581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</a:pPr>
            <a:r>
              <a:rPr lang="en-US" sz="3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 for a spam classifier model</a:t>
            </a:r>
            <a:endParaRPr sz="3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1" name="Google Shape;2011;p106"/>
          <p:cNvSpPr txBox="1"/>
          <p:nvPr/>
        </p:nvSpPr>
        <p:spPr>
          <a:xfrm rot="-5400000">
            <a:off x="1694461" y="3905275"/>
            <a:ext cx="177565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Actual classes</a:t>
            </a:r>
            <a:endParaRPr b="1" sz="18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2" name="Google Shape;2012;p106"/>
          <p:cNvSpPr txBox="1"/>
          <p:nvPr/>
        </p:nvSpPr>
        <p:spPr>
          <a:xfrm>
            <a:off x="5639512" y="1402888"/>
            <a:ext cx="22045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Predicted classes</a:t>
            </a:r>
            <a:endParaRPr b="1" sz="18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3" name="Google Shape;2013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0885" y="2950120"/>
            <a:ext cx="489716" cy="503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4" name="Google Shape;2014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8373" y="4357253"/>
            <a:ext cx="489716" cy="503990"/>
          </a:xfrm>
          <a:prstGeom prst="rect">
            <a:avLst/>
          </a:prstGeom>
          <a:noFill/>
          <a:ln>
            <a:noFill/>
          </a:ln>
        </p:spPr>
      </p:pic>
      <p:sp>
        <p:nvSpPr>
          <p:cNvPr id="2015" name="Google Shape;2015;p106"/>
          <p:cNvSpPr txBox="1"/>
          <p:nvPr/>
        </p:nvSpPr>
        <p:spPr>
          <a:xfrm>
            <a:off x="6884816" y="3411707"/>
            <a:ext cx="104504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True positive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6" name="Google Shape;2016;p106"/>
          <p:cNvSpPr txBox="1"/>
          <p:nvPr/>
        </p:nvSpPr>
        <p:spPr>
          <a:xfrm>
            <a:off x="10096221" y="3463359"/>
            <a:ext cx="104504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False negative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7" name="Google Shape;2017;p106"/>
          <p:cNvSpPr txBox="1"/>
          <p:nvPr/>
        </p:nvSpPr>
        <p:spPr>
          <a:xfrm>
            <a:off x="6908330" y="4898668"/>
            <a:ext cx="104504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False positive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8" name="Google Shape;2018;p106"/>
          <p:cNvSpPr txBox="1"/>
          <p:nvPr/>
        </p:nvSpPr>
        <p:spPr>
          <a:xfrm>
            <a:off x="10063746" y="4957769"/>
            <a:ext cx="104504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negative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9" name="Google Shape;2019;p1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47280" y="2958491"/>
            <a:ext cx="472045" cy="472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0" name="Google Shape;2020;p1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28556" y="4420944"/>
            <a:ext cx="472045" cy="472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email icon" id="2021" name="Google Shape;2021;p10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42121" y="4444835"/>
            <a:ext cx="896307" cy="8963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2022" name="Google Shape;2022;p10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72058" y="3006114"/>
            <a:ext cx="667454" cy="7287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2023" name="Google Shape;2023;p10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42121" y="3005158"/>
            <a:ext cx="667454" cy="7287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email icon" id="2024" name="Google Shape;2024;p10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22209" y="4415627"/>
            <a:ext cx="896307" cy="896307"/>
          </a:xfrm>
          <a:prstGeom prst="rect">
            <a:avLst/>
          </a:prstGeom>
          <a:noFill/>
          <a:ln>
            <a:noFill/>
          </a:ln>
        </p:spPr>
      </p:pic>
      <p:sp>
        <p:nvSpPr>
          <p:cNvPr id="2025" name="Google Shape;2025;p106"/>
          <p:cNvSpPr txBox="1"/>
          <p:nvPr/>
        </p:nvSpPr>
        <p:spPr>
          <a:xfrm>
            <a:off x="5927793" y="3221650"/>
            <a:ext cx="10450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160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1" name="Google Shape;2031;p107"/>
          <p:cNvGrpSpPr/>
          <p:nvPr/>
        </p:nvGrpSpPr>
        <p:grpSpPr>
          <a:xfrm>
            <a:off x="557644" y="1"/>
            <a:ext cx="11634356" cy="1293962"/>
            <a:chOff x="557644" y="1"/>
            <a:chExt cx="11634356" cy="1293962"/>
          </a:xfrm>
        </p:grpSpPr>
        <p:sp>
          <p:nvSpPr>
            <p:cNvPr id="2032" name="Google Shape;2032;p107"/>
            <p:cNvSpPr txBox="1"/>
            <p:nvPr/>
          </p:nvSpPr>
          <p:spPr>
            <a:xfrm>
              <a:off x="5943249" y="281625"/>
              <a:ext cx="18473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2033" name="Google Shape;2033;p107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2034" name="Google Shape;2034;p10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35" name="Google Shape;2035;p107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36" name="Google Shape;2036;p107"/>
          <p:cNvGrpSpPr/>
          <p:nvPr/>
        </p:nvGrpSpPr>
        <p:grpSpPr>
          <a:xfrm>
            <a:off x="0" y="5607439"/>
            <a:ext cx="64770" cy="1257300"/>
            <a:chOff x="1181105" y="4608196"/>
            <a:chExt cx="64770" cy="1257300"/>
          </a:xfrm>
        </p:grpSpPr>
        <p:sp>
          <p:nvSpPr>
            <p:cNvPr id="2037" name="Google Shape;2037;p107"/>
            <p:cNvSpPr/>
            <p:nvPr/>
          </p:nvSpPr>
          <p:spPr>
            <a:xfrm>
              <a:off x="1181105" y="4608196"/>
              <a:ext cx="64770" cy="289560"/>
            </a:xfrm>
            <a:prstGeom prst="rect">
              <a:avLst/>
            </a:prstGeom>
            <a:solidFill>
              <a:srgbClr val="EB89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8" name="Google Shape;2038;p107"/>
            <p:cNvSpPr/>
            <p:nvPr/>
          </p:nvSpPr>
          <p:spPr>
            <a:xfrm>
              <a:off x="1181105" y="4932046"/>
              <a:ext cx="64770" cy="287654"/>
            </a:xfrm>
            <a:prstGeom prst="rect">
              <a:avLst/>
            </a:prstGeom>
            <a:solidFill>
              <a:srgbClr val="DF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9" name="Google Shape;2039;p107"/>
            <p:cNvSpPr/>
            <p:nvPr/>
          </p:nvSpPr>
          <p:spPr>
            <a:xfrm>
              <a:off x="1181105" y="5253991"/>
              <a:ext cx="64770" cy="289560"/>
            </a:xfrm>
            <a:prstGeom prst="rect">
              <a:avLst/>
            </a:prstGeom>
            <a:solidFill>
              <a:srgbClr val="54BD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0" name="Google Shape;2040;p107"/>
            <p:cNvSpPr/>
            <p:nvPr/>
          </p:nvSpPr>
          <p:spPr>
            <a:xfrm>
              <a:off x="1181105" y="5575936"/>
              <a:ext cx="64770" cy="289560"/>
            </a:xfrm>
            <a:prstGeom prst="rect">
              <a:avLst/>
            </a:prstGeom>
            <a:solidFill>
              <a:srgbClr val="3F8F6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41" name="Google Shape;2041;p107"/>
          <p:cNvSpPr txBox="1"/>
          <p:nvPr/>
        </p:nvSpPr>
        <p:spPr>
          <a:xfrm>
            <a:off x="7953375" y="3815715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2" name="Google Shape;2042;p107"/>
          <p:cNvSpPr txBox="1"/>
          <p:nvPr/>
        </p:nvSpPr>
        <p:spPr>
          <a:xfrm>
            <a:off x="6715125" y="2305050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3" name="Google Shape;2043;p107"/>
          <p:cNvSpPr txBox="1"/>
          <p:nvPr>
            <p:ph type="title"/>
          </p:nvPr>
        </p:nvSpPr>
        <p:spPr>
          <a:xfrm>
            <a:off x="560716" y="1581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</a:pPr>
            <a:r>
              <a:rPr lang="en-US"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Significance of performance measures on two models </a:t>
            </a:r>
            <a:endParaRPr sz="2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44" name="Google Shape;2044;p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32163" y="2084951"/>
            <a:ext cx="900103" cy="1434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5" name="Google Shape;2045;p1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32266" y="2084951"/>
            <a:ext cx="986492" cy="13301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doctor icon" id="2046" name="Google Shape;2046;p10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33843" y="1314002"/>
            <a:ext cx="1402160" cy="23626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email icon" id="2047" name="Google Shape;2047;p10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27629" y="1997920"/>
            <a:ext cx="1352923" cy="13529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2048" name="Google Shape;2048;p10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050681" y="2099891"/>
            <a:ext cx="1145157" cy="1145158"/>
          </a:xfrm>
          <a:prstGeom prst="rect">
            <a:avLst/>
          </a:prstGeom>
          <a:noFill/>
          <a:ln>
            <a:noFill/>
          </a:ln>
        </p:spPr>
      </p:pic>
      <p:sp>
        <p:nvSpPr>
          <p:cNvPr id="2049" name="Google Shape;2049;p107"/>
          <p:cNvSpPr txBox="1"/>
          <p:nvPr/>
        </p:nvSpPr>
        <p:spPr>
          <a:xfrm>
            <a:off x="2807247" y="3840068"/>
            <a:ext cx="21125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Medical Model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0" name="Google Shape;2050;p107"/>
          <p:cNvSpPr txBox="1"/>
          <p:nvPr/>
        </p:nvSpPr>
        <p:spPr>
          <a:xfrm>
            <a:off x="1793248" y="4874787"/>
            <a:ext cx="383102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False Positive         False Negatives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Diagnosing a sick person as healthy is dangerous.</a:t>
            </a:r>
            <a:endParaRPr/>
          </a:p>
        </p:txBody>
      </p:sp>
      <p:sp>
        <p:nvSpPr>
          <p:cNvPr id="2051" name="Google Shape;2051;p107"/>
          <p:cNvSpPr txBox="1"/>
          <p:nvPr/>
        </p:nvSpPr>
        <p:spPr>
          <a:xfrm>
            <a:off x="8379536" y="3857122"/>
            <a:ext cx="27121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Spam Classifier Model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2" name="Google Shape;2052;p107"/>
          <p:cNvSpPr txBox="1"/>
          <p:nvPr/>
        </p:nvSpPr>
        <p:spPr>
          <a:xfrm>
            <a:off x="7461114" y="4863424"/>
            <a:ext cx="439956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False Negatives              False Positives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Classifying an important email as spam is not desirable.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53" name="Google Shape;2053;p107"/>
          <p:cNvCxnSpPr/>
          <p:nvPr/>
        </p:nvCxnSpPr>
        <p:spPr>
          <a:xfrm>
            <a:off x="6542691" y="1483713"/>
            <a:ext cx="0" cy="4581381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054" name="Google Shape;2054;p10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17531" y="4420547"/>
            <a:ext cx="489716" cy="503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5" name="Google Shape;2055;p10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82735" y="4452492"/>
            <a:ext cx="472045" cy="472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6" name="Google Shape;2056;p10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177053" y="4431053"/>
            <a:ext cx="489716" cy="503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7" name="Google Shape;2057;p10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442257" y="4462998"/>
            <a:ext cx="472045" cy="472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3" name="Google Shape;2063;p108"/>
          <p:cNvGrpSpPr/>
          <p:nvPr/>
        </p:nvGrpSpPr>
        <p:grpSpPr>
          <a:xfrm>
            <a:off x="557644" y="1"/>
            <a:ext cx="11634356" cy="1293962"/>
            <a:chOff x="557644" y="1"/>
            <a:chExt cx="11634356" cy="1293962"/>
          </a:xfrm>
        </p:grpSpPr>
        <p:sp>
          <p:nvSpPr>
            <p:cNvPr id="2064" name="Google Shape;2064;p108"/>
            <p:cNvSpPr txBox="1"/>
            <p:nvPr/>
          </p:nvSpPr>
          <p:spPr>
            <a:xfrm>
              <a:off x="5943249" y="281625"/>
              <a:ext cx="18473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2065" name="Google Shape;2065;p108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2066" name="Google Shape;2066;p10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67" name="Google Shape;2067;p108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68" name="Google Shape;2068;p108"/>
          <p:cNvGrpSpPr/>
          <p:nvPr/>
        </p:nvGrpSpPr>
        <p:grpSpPr>
          <a:xfrm>
            <a:off x="0" y="5607439"/>
            <a:ext cx="64770" cy="1257300"/>
            <a:chOff x="1181105" y="4608196"/>
            <a:chExt cx="64770" cy="1257300"/>
          </a:xfrm>
        </p:grpSpPr>
        <p:sp>
          <p:nvSpPr>
            <p:cNvPr id="2069" name="Google Shape;2069;p108"/>
            <p:cNvSpPr/>
            <p:nvPr/>
          </p:nvSpPr>
          <p:spPr>
            <a:xfrm>
              <a:off x="1181105" y="4608196"/>
              <a:ext cx="64770" cy="289560"/>
            </a:xfrm>
            <a:prstGeom prst="rect">
              <a:avLst/>
            </a:prstGeom>
            <a:solidFill>
              <a:srgbClr val="EB89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0" name="Google Shape;2070;p108"/>
            <p:cNvSpPr/>
            <p:nvPr/>
          </p:nvSpPr>
          <p:spPr>
            <a:xfrm>
              <a:off x="1181105" y="4932046"/>
              <a:ext cx="64770" cy="287654"/>
            </a:xfrm>
            <a:prstGeom prst="rect">
              <a:avLst/>
            </a:prstGeom>
            <a:solidFill>
              <a:srgbClr val="DF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1" name="Google Shape;2071;p108"/>
            <p:cNvSpPr/>
            <p:nvPr/>
          </p:nvSpPr>
          <p:spPr>
            <a:xfrm>
              <a:off x="1181105" y="5253991"/>
              <a:ext cx="64770" cy="289560"/>
            </a:xfrm>
            <a:prstGeom prst="rect">
              <a:avLst/>
            </a:prstGeom>
            <a:solidFill>
              <a:srgbClr val="54BD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2" name="Google Shape;2072;p108"/>
            <p:cNvSpPr/>
            <p:nvPr/>
          </p:nvSpPr>
          <p:spPr>
            <a:xfrm>
              <a:off x="1181105" y="5575936"/>
              <a:ext cx="64770" cy="289560"/>
            </a:xfrm>
            <a:prstGeom prst="rect">
              <a:avLst/>
            </a:prstGeom>
            <a:solidFill>
              <a:srgbClr val="3F8F6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73" name="Google Shape;2073;p108"/>
          <p:cNvSpPr txBox="1"/>
          <p:nvPr/>
        </p:nvSpPr>
        <p:spPr>
          <a:xfrm>
            <a:off x="6715125" y="2305050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4" name="Google Shape;2074;p108"/>
          <p:cNvSpPr txBox="1"/>
          <p:nvPr>
            <p:ph type="title"/>
          </p:nvPr>
        </p:nvSpPr>
        <p:spPr>
          <a:xfrm>
            <a:off x="560716" y="1581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</a:pPr>
            <a:r>
              <a:rPr lang="en-US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Few other performance measures derived from confusion matrix</a:t>
            </a:r>
            <a:endParaRPr sz="2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5" name="Google Shape;2075;p108"/>
          <p:cNvSpPr/>
          <p:nvPr/>
        </p:nvSpPr>
        <p:spPr>
          <a:xfrm>
            <a:off x="1971614" y="-219618"/>
            <a:ext cx="8128000" cy="54186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0"/>
                </a:moveTo>
                <a:close/>
                <a:lnTo>
                  <a:pt x="-10000" y="120000"/>
                </a:lnTo>
              </a:path>
              <a:path extrusionOk="0" fill="none" h="120000" w="120000">
                <a:moveTo>
                  <a:pt x="-10000" y="22500"/>
                </a:moveTo>
                <a:lnTo>
                  <a:pt x="-46000" y="135000"/>
                </a:lnTo>
              </a:path>
            </a:pathLst>
          </a:cu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-127000" lvl="1" marL="11430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Confusion Matrix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2" marL="228600" marR="0" rtl="0" algn="l">
              <a:lnSpc>
                <a:spcPct val="7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 Negative 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228600" marR="0" rtl="0" algn="l">
              <a:lnSpc>
                <a:spcPct val="7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2" marL="228600" marR="0" rtl="0" algn="l">
              <a:lnSpc>
                <a:spcPct val="7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False Positive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228600" marR="0" rtl="0" algn="l">
              <a:lnSpc>
                <a:spcPct val="7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2" marL="228600" marR="0" rtl="0" algn="l">
              <a:lnSpc>
                <a:spcPct val="7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 Positive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228600" marR="0" rtl="0" algn="l">
              <a:lnSpc>
                <a:spcPct val="7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2" marL="228600" marR="0" rtl="0" algn="l">
              <a:lnSpc>
                <a:spcPct val="7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False Negative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228600" marR="0" rtl="0" algn="l">
              <a:lnSpc>
                <a:spcPct val="7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76" name="Google Shape;2076;p108"/>
          <p:cNvCxnSpPr/>
          <p:nvPr/>
        </p:nvCxnSpPr>
        <p:spPr>
          <a:xfrm>
            <a:off x="2853559" y="3578772"/>
            <a:ext cx="0" cy="788276"/>
          </a:xfrm>
          <a:prstGeom prst="straightConnector1">
            <a:avLst/>
          </a:prstGeom>
          <a:noFill/>
          <a:ln cap="flat" cmpd="sng" w="3810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77" name="Google Shape;2077;p108"/>
          <p:cNvCxnSpPr/>
          <p:nvPr/>
        </p:nvCxnSpPr>
        <p:spPr>
          <a:xfrm>
            <a:off x="5013433" y="3578772"/>
            <a:ext cx="15765" cy="788276"/>
          </a:xfrm>
          <a:prstGeom prst="straightConnector1">
            <a:avLst/>
          </a:prstGeom>
          <a:noFill/>
          <a:ln cap="flat" cmpd="sng" w="3810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78" name="Google Shape;2078;p108"/>
          <p:cNvCxnSpPr/>
          <p:nvPr/>
        </p:nvCxnSpPr>
        <p:spPr>
          <a:xfrm>
            <a:off x="2853559" y="4367048"/>
            <a:ext cx="2175639" cy="0"/>
          </a:xfrm>
          <a:prstGeom prst="straightConnector1">
            <a:avLst/>
          </a:prstGeom>
          <a:noFill/>
          <a:ln cap="flat" cmpd="sng" w="3810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79" name="Google Shape;2079;p108"/>
          <p:cNvCxnSpPr/>
          <p:nvPr/>
        </p:nvCxnSpPr>
        <p:spPr>
          <a:xfrm>
            <a:off x="3925614" y="4367048"/>
            <a:ext cx="0" cy="551793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2080" name="Google Shape;2080;p108"/>
          <p:cNvGrpSpPr/>
          <p:nvPr/>
        </p:nvGrpSpPr>
        <p:grpSpPr>
          <a:xfrm>
            <a:off x="3064532" y="4965756"/>
            <a:ext cx="1753691" cy="561181"/>
            <a:chOff x="4204" y="3051303"/>
            <a:chExt cx="1753691" cy="561181"/>
          </a:xfrm>
        </p:grpSpPr>
        <p:sp>
          <p:nvSpPr>
            <p:cNvPr id="2081" name="Google Shape;2081;p108"/>
            <p:cNvSpPr/>
            <p:nvPr/>
          </p:nvSpPr>
          <p:spPr>
            <a:xfrm>
              <a:off x="4204" y="3051303"/>
              <a:ext cx="1753691" cy="5611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108"/>
            <p:cNvSpPr txBox="1"/>
            <p:nvPr/>
          </p:nvSpPr>
          <p:spPr>
            <a:xfrm>
              <a:off x="4204" y="3051303"/>
              <a:ext cx="1753691" cy="5611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050" lIns="12050" spcFirstLastPara="1" rIns="12050" wrap="square" tIns="12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1E4E79"/>
                  </a:solidFill>
                  <a:latin typeface="Arial"/>
                  <a:ea typeface="Arial"/>
                  <a:cs typeface="Arial"/>
                  <a:sym typeface="Arial"/>
                </a:rPr>
                <a:t>Specificity</a:t>
              </a:r>
              <a:endParaRPr b="1" sz="20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3" name="Google Shape;2083;p108"/>
          <p:cNvSpPr/>
          <p:nvPr/>
        </p:nvSpPr>
        <p:spPr>
          <a:xfrm>
            <a:off x="3478451" y="4933383"/>
            <a:ext cx="876845" cy="876845"/>
          </a:xfrm>
          <a:prstGeom prst="arc">
            <a:avLst>
              <a:gd fmla="val 13200000" name="adj1"/>
              <a:gd fmla="val 19200000" name="adj2"/>
            </a:avLst>
          </a:prstGeom>
          <a:noFill/>
          <a:ln cap="flat" cmpd="sng" w="12700">
            <a:solidFill>
              <a:srgbClr val="487AA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4" name="Google Shape;2084;p108"/>
          <p:cNvSpPr/>
          <p:nvPr/>
        </p:nvSpPr>
        <p:spPr>
          <a:xfrm>
            <a:off x="3487187" y="4784084"/>
            <a:ext cx="876845" cy="876845"/>
          </a:xfrm>
          <a:prstGeom prst="arc">
            <a:avLst>
              <a:gd fmla="val 2400000" name="adj1"/>
              <a:gd fmla="val 8400000" name="adj2"/>
            </a:avLst>
          </a:prstGeom>
          <a:noFill/>
          <a:ln cap="flat" cmpd="sng" w="12700">
            <a:solidFill>
              <a:srgbClr val="487AA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85" name="Google Shape;2085;p108"/>
          <p:cNvCxnSpPr/>
          <p:nvPr/>
        </p:nvCxnSpPr>
        <p:spPr>
          <a:xfrm>
            <a:off x="5157067" y="3578772"/>
            <a:ext cx="0" cy="788276"/>
          </a:xfrm>
          <a:prstGeom prst="straightConnector1">
            <a:avLst/>
          </a:prstGeom>
          <a:noFill/>
          <a:ln cap="flat" cmpd="sng" w="3810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86" name="Google Shape;2086;p108"/>
          <p:cNvCxnSpPr/>
          <p:nvPr/>
        </p:nvCxnSpPr>
        <p:spPr>
          <a:xfrm>
            <a:off x="7330289" y="3511046"/>
            <a:ext cx="675" cy="804042"/>
          </a:xfrm>
          <a:prstGeom prst="straightConnector1">
            <a:avLst/>
          </a:prstGeom>
          <a:noFill/>
          <a:ln cap="flat" cmpd="sng" w="3810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87" name="Google Shape;2087;p108"/>
          <p:cNvCxnSpPr/>
          <p:nvPr/>
        </p:nvCxnSpPr>
        <p:spPr>
          <a:xfrm flipH="1" rot="10800000">
            <a:off x="5157067" y="4315088"/>
            <a:ext cx="1902125" cy="35364"/>
          </a:xfrm>
          <a:prstGeom prst="straightConnector1">
            <a:avLst/>
          </a:prstGeom>
          <a:noFill/>
          <a:ln cap="flat" cmpd="sng" w="3810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88" name="Google Shape;2088;p108"/>
          <p:cNvCxnSpPr/>
          <p:nvPr/>
        </p:nvCxnSpPr>
        <p:spPr>
          <a:xfrm>
            <a:off x="6213356" y="4334686"/>
            <a:ext cx="0" cy="551793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2089" name="Google Shape;2089;p108"/>
          <p:cNvGrpSpPr/>
          <p:nvPr/>
        </p:nvGrpSpPr>
        <p:grpSpPr>
          <a:xfrm>
            <a:off x="5352274" y="4933394"/>
            <a:ext cx="1753691" cy="561181"/>
            <a:chOff x="4204" y="3051303"/>
            <a:chExt cx="1753691" cy="561181"/>
          </a:xfrm>
        </p:grpSpPr>
        <p:sp>
          <p:nvSpPr>
            <p:cNvPr id="2090" name="Google Shape;2090;p108"/>
            <p:cNvSpPr/>
            <p:nvPr/>
          </p:nvSpPr>
          <p:spPr>
            <a:xfrm>
              <a:off x="4204" y="3051303"/>
              <a:ext cx="1753691" cy="5611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108"/>
            <p:cNvSpPr txBox="1"/>
            <p:nvPr/>
          </p:nvSpPr>
          <p:spPr>
            <a:xfrm>
              <a:off x="4204" y="3051303"/>
              <a:ext cx="1753691" cy="5611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050" lIns="12050" spcFirstLastPara="1" rIns="12050" wrap="square" tIns="12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1E4E79"/>
                  </a:solidFill>
                  <a:latin typeface="Arial"/>
                  <a:ea typeface="Arial"/>
                  <a:cs typeface="Arial"/>
                  <a:sym typeface="Arial"/>
                </a:rPr>
                <a:t>Precision</a:t>
              </a:r>
              <a:endParaRPr b="1" sz="20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92" name="Google Shape;2092;p108"/>
          <p:cNvSpPr/>
          <p:nvPr/>
        </p:nvSpPr>
        <p:spPr>
          <a:xfrm>
            <a:off x="5790696" y="4872786"/>
            <a:ext cx="876845" cy="876845"/>
          </a:xfrm>
          <a:prstGeom prst="arc">
            <a:avLst>
              <a:gd fmla="val 13200000" name="adj1"/>
              <a:gd fmla="val 19200000" name="adj2"/>
            </a:avLst>
          </a:prstGeom>
          <a:noFill/>
          <a:ln cap="flat" cmpd="sng" w="12700">
            <a:solidFill>
              <a:srgbClr val="487AA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3" name="Google Shape;2093;p108"/>
          <p:cNvSpPr/>
          <p:nvPr/>
        </p:nvSpPr>
        <p:spPr>
          <a:xfrm>
            <a:off x="5790695" y="4716900"/>
            <a:ext cx="876845" cy="876845"/>
          </a:xfrm>
          <a:prstGeom prst="arc">
            <a:avLst>
              <a:gd fmla="val 2400000" name="adj1"/>
              <a:gd fmla="val 8400000" name="adj2"/>
            </a:avLst>
          </a:prstGeom>
          <a:noFill/>
          <a:ln cap="flat" cmpd="sng" w="12700">
            <a:solidFill>
              <a:srgbClr val="487AA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94" name="Google Shape;2094;p108"/>
          <p:cNvCxnSpPr/>
          <p:nvPr/>
        </p:nvCxnSpPr>
        <p:spPr>
          <a:xfrm>
            <a:off x="7043426" y="3578772"/>
            <a:ext cx="0" cy="753314"/>
          </a:xfrm>
          <a:prstGeom prst="straightConnector1">
            <a:avLst/>
          </a:prstGeom>
          <a:noFill/>
          <a:ln cap="flat" cmpd="sng" w="3810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95" name="Google Shape;2095;p108"/>
          <p:cNvCxnSpPr/>
          <p:nvPr/>
        </p:nvCxnSpPr>
        <p:spPr>
          <a:xfrm>
            <a:off x="9376723" y="3578772"/>
            <a:ext cx="15765" cy="788276"/>
          </a:xfrm>
          <a:prstGeom prst="straightConnector1">
            <a:avLst/>
          </a:prstGeom>
          <a:noFill/>
          <a:ln cap="flat" cmpd="sng" w="3810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96" name="Google Shape;2096;p108"/>
          <p:cNvCxnSpPr/>
          <p:nvPr/>
        </p:nvCxnSpPr>
        <p:spPr>
          <a:xfrm>
            <a:off x="7299434" y="4332086"/>
            <a:ext cx="2077289" cy="0"/>
          </a:xfrm>
          <a:prstGeom prst="straightConnector1">
            <a:avLst/>
          </a:prstGeom>
          <a:noFill/>
          <a:ln cap="flat" cmpd="sng" w="3810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97" name="Google Shape;2097;p108"/>
          <p:cNvCxnSpPr/>
          <p:nvPr/>
        </p:nvCxnSpPr>
        <p:spPr>
          <a:xfrm>
            <a:off x="8273139" y="4332086"/>
            <a:ext cx="1742" cy="48873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2098" name="Google Shape;2098;p108"/>
          <p:cNvGrpSpPr/>
          <p:nvPr/>
        </p:nvGrpSpPr>
        <p:grpSpPr>
          <a:xfrm>
            <a:off x="6876023" y="4930794"/>
            <a:ext cx="3221608" cy="561181"/>
            <a:chOff x="4204" y="3051303"/>
            <a:chExt cx="1753691" cy="561181"/>
          </a:xfrm>
        </p:grpSpPr>
        <p:sp>
          <p:nvSpPr>
            <p:cNvPr id="2099" name="Google Shape;2099;p108"/>
            <p:cNvSpPr/>
            <p:nvPr/>
          </p:nvSpPr>
          <p:spPr>
            <a:xfrm>
              <a:off x="4204" y="3051303"/>
              <a:ext cx="1753691" cy="5611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108"/>
            <p:cNvSpPr txBox="1"/>
            <p:nvPr/>
          </p:nvSpPr>
          <p:spPr>
            <a:xfrm>
              <a:off x="4204" y="3051303"/>
              <a:ext cx="1753691" cy="5611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050" lIns="12050" spcFirstLastPara="1" rIns="12050" wrap="square" tIns="12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1E4E79"/>
                  </a:solidFill>
                  <a:latin typeface="Arial"/>
                  <a:ea typeface="Arial"/>
                  <a:cs typeface="Arial"/>
                  <a:sym typeface="Arial"/>
                </a:rPr>
                <a:t>Sensitivity or Recall</a:t>
              </a:r>
              <a:endParaRPr b="1" sz="20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01" name="Google Shape;2101;p108"/>
          <p:cNvSpPr/>
          <p:nvPr/>
        </p:nvSpPr>
        <p:spPr>
          <a:xfrm>
            <a:off x="7850688" y="4681940"/>
            <a:ext cx="876845" cy="876845"/>
          </a:xfrm>
          <a:prstGeom prst="arc">
            <a:avLst>
              <a:gd fmla="val 2400000" name="adj1"/>
              <a:gd fmla="val 8400000" name="adj2"/>
            </a:avLst>
          </a:prstGeom>
          <a:noFill/>
          <a:ln cap="flat" cmpd="sng" w="12700">
            <a:solidFill>
              <a:srgbClr val="487AA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2" name="Google Shape;2102;p108"/>
          <p:cNvSpPr/>
          <p:nvPr/>
        </p:nvSpPr>
        <p:spPr>
          <a:xfrm>
            <a:off x="7834716" y="4820817"/>
            <a:ext cx="876845" cy="876845"/>
          </a:xfrm>
          <a:prstGeom prst="arc">
            <a:avLst>
              <a:gd fmla="val 13200000" name="adj1"/>
              <a:gd fmla="val 19200000" name="adj2"/>
            </a:avLst>
          </a:prstGeom>
          <a:noFill/>
          <a:ln cap="flat" cmpd="sng" w="12700">
            <a:solidFill>
              <a:srgbClr val="487AA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3" name="Google Shape;2103;p108"/>
          <p:cNvSpPr/>
          <p:nvPr/>
        </p:nvSpPr>
        <p:spPr>
          <a:xfrm>
            <a:off x="3814724" y="4367046"/>
            <a:ext cx="221983" cy="551793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4" name="Google Shape;2104;p108"/>
          <p:cNvSpPr/>
          <p:nvPr/>
        </p:nvSpPr>
        <p:spPr>
          <a:xfrm>
            <a:off x="8197482" y="4350452"/>
            <a:ext cx="202539" cy="460097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5" name="Google Shape;2105;p108"/>
          <p:cNvSpPr/>
          <p:nvPr/>
        </p:nvSpPr>
        <p:spPr>
          <a:xfrm>
            <a:off x="6095310" y="4328690"/>
            <a:ext cx="240990" cy="544096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6" name="Google Shape;2106;p108"/>
          <p:cNvSpPr/>
          <p:nvPr/>
        </p:nvSpPr>
        <p:spPr>
          <a:xfrm>
            <a:off x="2853559" y="4634642"/>
            <a:ext cx="6921062" cy="1249349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2" name="Google Shape;2112;p109"/>
          <p:cNvGrpSpPr/>
          <p:nvPr/>
        </p:nvGrpSpPr>
        <p:grpSpPr>
          <a:xfrm>
            <a:off x="557644" y="1"/>
            <a:ext cx="11634356" cy="1293962"/>
            <a:chOff x="557644" y="1"/>
            <a:chExt cx="11634356" cy="1293962"/>
          </a:xfrm>
        </p:grpSpPr>
        <p:sp>
          <p:nvSpPr>
            <p:cNvPr id="2113" name="Google Shape;2113;p109"/>
            <p:cNvSpPr txBox="1"/>
            <p:nvPr/>
          </p:nvSpPr>
          <p:spPr>
            <a:xfrm>
              <a:off x="5943249" y="281625"/>
              <a:ext cx="18473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2114" name="Google Shape;2114;p109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2115" name="Google Shape;2115;p10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16" name="Google Shape;2116;p109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17" name="Google Shape;2117;p109"/>
          <p:cNvGrpSpPr/>
          <p:nvPr/>
        </p:nvGrpSpPr>
        <p:grpSpPr>
          <a:xfrm>
            <a:off x="0" y="5607439"/>
            <a:ext cx="64770" cy="1257300"/>
            <a:chOff x="1181105" y="4608196"/>
            <a:chExt cx="64770" cy="1257300"/>
          </a:xfrm>
        </p:grpSpPr>
        <p:sp>
          <p:nvSpPr>
            <p:cNvPr id="2118" name="Google Shape;2118;p109"/>
            <p:cNvSpPr/>
            <p:nvPr/>
          </p:nvSpPr>
          <p:spPr>
            <a:xfrm>
              <a:off x="1181105" y="4608196"/>
              <a:ext cx="64770" cy="289560"/>
            </a:xfrm>
            <a:prstGeom prst="rect">
              <a:avLst/>
            </a:prstGeom>
            <a:solidFill>
              <a:srgbClr val="EB89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9" name="Google Shape;2119;p109"/>
            <p:cNvSpPr/>
            <p:nvPr/>
          </p:nvSpPr>
          <p:spPr>
            <a:xfrm>
              <a:off x="1181105" y="4932046"/>
              <a:ext cx="64770" cy="287654"/>
            </a:xfrm>
            <a:prstGeom prst="rect">
              <a:avLst/>
            </a:prstGeom>
            <a:solidFill>
              <a:srgbClr val="DF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0" name="Google Shape;2120;p109"/>
            <p:cNvSpPr/>
            <p:nvPr/>
          </p:nvSpPr>
          <p:spPr>
            <a:xfrm>
              <a:off x="1181105" y="5253991"/>
              <a:ext cx="64770" cy="289560"/>
            </a:xfrm>
            <a:prstGeom prst="rect">
              <a:avLst/>
            </a:prstGeom>
            <a:solidFill>
              <a:srgbClr val="54BD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1" name="Google Shape;2121;p109"/>
            <p:cNvSpPr/>
            <p:nvPr/>
          </p:nvSpPr>
          <p:spPr>
            <a:xfrm>
              <a:off x="1181105" y="5575936"/>
              <a:ext cx="64770" cy="289560"/>
            </a:xfrm>
            <a:prstGeom prst="rect">
              <a:avLst/>
            </a:prstGeom>
            <a:solidFill>
              <a:srgbClr val="3F8F6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22" name="Google Shape;2122;p109"/>
          <p:cNvSpPr txBox="1"/>
          <p:nvPr/>
        </p:nvSpPr>
        <p:spPr>
          <a:xfrm>
            <a:off x="7953375" y="3815715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3" name="Google Shape;2123;p109"/>
          <p:cNvSpPr txBox="1"/>
          <p:nvPr/>
        </p:nvSpPr>
        <p:spPr>
          <a:xfrm>
            <a:off x="6715125" y="2305050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4" name="Google Shape;2124;p109"/>
          <p:cNvSpPr txBox="1"/>
          <p:nvPr>
            <p:ph type="title"/>
          </p:nvPr>
        </p:nvSpPr>
        <p:spPr>
          <a:xfrm>
            <a:off x="560716" y="1581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</a:pPr>
            <a:r>
              <a:rPr lang="en-US" sz="3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Recall</a:t>
            </a:r>
            <a:endParaRPr sz="3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5" name="Google Shape;2125;p109"/>
          <p:cNvSpPr/>
          <p:nvPr/>
        </p:nvSpPr>
        <p:spPr>
          <a:xfrm>
            <a:off x="557643" y="1537373"/>
            <a:ext cx="1135744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Recall also known as sensitivity is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measure of how often predictions are correct when actual value is positive.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6" name="Google Shape;2126;p109"/>
          <p:cNvSpPr txBox="1"/>
          <p:nvPr/>
        </p:nvSpPr>
        <p:spPr>
          <a:xfrm>
            <a:off x="7953375" y="3815715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127" name="Google Shape;2127;p109"/>
          <p:cNvGraphicFramePr/>
          <p:nvPr/>
        </p:nvGraphicFramePr>
        <p:xfrm>
          <a:off x="846304" y="255647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{0F320258-DA7F-4690-89F9-2FD6C8D45AB1}</a:tableStyleId>
              </a:tblPr>
              <a:tblGrid>
                <a:gridCol w="1597350"/>
                <a:gridCol w="3594550"/>
                <a:gridCol w="3004375"/>
              </a:tblGrid>
              <a:tr h="947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Spam</a:t>
                      </a:r>
                      <a:endParaRPr sz="18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Ham</a:t>
                      </a:r>
                      <a:endParaRPr sz="1800"/>
                    </a:p>
                  </a:txBody>
                  <a:tcPr marT="45725" marB="45725" marR="91450" marL="91450" anchor="ctr"/>
                </a:tc>
              </a:tr>
              <a:tr h="14246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Spam</a:t>
                      </a:r>
                      <a:endParaRPr sz="1800"/>
                    </a:p>
                  </a:txBody>
                  <a:tcPr marT="45725" marB="45725" marR="91450" marL="91450" anchor="ctr">
                    <a:solidFill>
                      <a:srgbClr val="FE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E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169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EE599"/>
                    </a:solidFill>
                  </a:tcPr>
                </a:tc>
              </a:tr>
              <a:tr h="1506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Ham</a:t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127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 9544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 </a:t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128" name="Google Shape;2128;p109"/>
          <p:cNvSpPr txBox="1"/>
          <p:nvPr/>
        </p:nvSpPr>
        <p:spPr>
          <a:xfrm>
            <a:off x="5919613" y="4462105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9" name="Google Shape;2129;p109"/>
          <p:cNvSpPr txBox="1"/>
          <p:nvPr/>
        </p:nvSpPr>
        <p:spPr>
          <a:xfrm rot="-5400000">
            <a:off x="-339301" y="4551665"/>
            <a:ext cx="177565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Actual classes</a:t>
            </a:r>
            <a:endParaRPr b="1" sz="18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0" name="Google Shape;2130;p109"/>
          <p:cNvSpPr txBox="1"/>
          <p:nvPr/>
        </p:nvSpPr>
        <p:spPr>
          <a:xfrm>
            <a:off x="4346736" y="2049278"/>
            <a:ext cx="22045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Predicted classes</a:t>
            </a:r>
            <a:endParaRPr b="1" sz="18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1" name="Google Shape;2131;p109"/>
          <p:cNvSpPr txBox="1"/>
          <p:nvPr/>
        </p:nvSpPr>
        <p:spPr>
          <a:xfrm>
            <a:off x="4851054" y="4058097"/>
            <a:ext cx="104504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True positive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2" name="Google Shape;2132;p109"/>
          <p:cNvSpPr txBox="1"/>
          <p:nvPr/>
        </p:nvSpPr>
        <p:spPr>
          <a:xfrm>
            <a:off x="8062459" y="4109749"/>
            <a:ext cx="104504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False negative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3" name="Google Shape;2133;p109"/>
          <p:cNvSpPr txBox="1"/>
          <p:nvPr/>
        </p:nvSpPr>
        <p:spPr>
          <a:xfrm>
            <a:off x="4874568" y="5545058"/>
            <a:ext cx="104504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False positive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4" name="Google Shape;2134;p109"/>
          <p:cNvSpPr txBox="1"/>
          <p:nvPr/>
        </p:nvSpPr>
        <p:spPr>
          <a:xfrm>
            <a:off x="8029984" y="5604159"/>
            <a:ext cx="104504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negative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5" name="Google Shape;2135;p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61067" y="5077203"/>
            <a:ext cx="472045" cy="472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email icon" id="2136" name="Google Shape;2136;p1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08359" y="5091225"/>
            <a:ext cx="896307" cy="8963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2137" name="Google Shape;2137;p10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38296" y="3652504"/>
            <a:ext cx="667454" cy="7287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2138" name="Google Shape;2138;p10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08359" y="3651548"/>
            <a:ext cx="667454" cy="7287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email icon" id="2139" name="Google Shape;2139;p1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88447" y="5062017"/>
            <a:ext cx="896307" cy="896307"/>
          </a:xfrm>
          <a:prstGeom prst="rect">
            <a:avLst/>
          </a:prstGeom>
          <a:noFill/>
          <a:ln>
            <a:noFill/>
          </a:ln>
        </p:spPr>
      </p:pic>
      <p:sp>
        <p:nvSpPr>
          <p:cNvPr id="2140" name="Google Shape;2140;p109"/>
          <p:cNvSpPr txBox="1"/>
          <p:nvPr/>
        </p:nvSpPr>
        <p:spPr>
          <a:xfrm>
            <a:off x="3894031" y="3868040"/>
            <a:ext cx="10450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160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1" name="Google Shape;2141;p109"/>
          <p:cNvSpPr txBox="1"/>
          <p:nvPr/>
        </p:nvSpPr>
        <p:spPr>
          <a:xfrm>
            <a:off x="8898918" y="4337216"/>
            <a:ext cx="3595314" cy="161428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142" name="Google Shape;2142;p109"/>
          <p:cNvSpPr/>
          <p:nvPr/>
        </p:nvSpPr>
        <p:spPr>
          <a:xfrm>
            <a:off x="9338327" y="2632421"/>
            <a:ext cx="277433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Of the mails that are actually spam, how many are classified as spam?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7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8" name="Google Shape;2148;p110"/>
          <p:cNvGrpSpPr/>
          <p:nvPr/>
        </p:nvGrpSpPr>
        <p:grpSpPr>
          <a:xfrm>
            <a:off x="557644" y="1"/>
            <a:ext cx="11634356" cy="1293962"/>
            <a:chOff x="557644" y="1"/>
            <a:chExt cx="11634356" cy="1293962"/>
          </a:xfrm>
        </p:grpSpPr>
        <p:sp>
          <p:nvSpPr>
            <p:cNvPr id="2149" name="Google Shape;2149;p110"/>
            <p:cNvSpPr txBox="1"/>
            <p:nvPr/>
          </p:nvSpPr>
          <p:spPr>
            <a:xfrm>
              <a:off x="5943249" y="281625"/>
              <a:ext cx="18473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2150" name="Google Shape;2150;p110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2151" name="Google Shape;2151;p11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52" name="Google Shape;2152;p110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53" name="Google Shape;2153;p110"/>
          <p:cNvGrpSpPr/>
          <p:nvPr/>
        </p:nvGrpSpPr>
        <p:grpSpPr>
          <a:xfrm>
            <a:off x="0" y="5607439"/>
            <a:ext cx="64770" cy="1257300"/>
            <a:chOff x="1181105" y="4608196"/>
            <a:chExt cx="64770" cy="1257300"/>
          </a:xfrm>
        </p:grpSpPr>
        <p:sp>
          <p:nvSpPr>
            <p:cNvPr id="2154" name="Google Shape;2154;p110"/>
            <p:cNvSpPr/>
            <p:nvPr/>
          </p:nvSpPr>
          <p:spPr>
            <a:xfrm>
              <a:off x="1181105" y="4608196"/>
              <a:ext cx="64770" cy="289560"/>
            </a:xfrm>
            <a:prstGeom prst="rect">
              <a:avLst/>
            </a:prstGeom>
            <a:solidFill>
              <a:srgbClr val="EB89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5" name="Google Shape;2155;p110"/>
            <p:cNvSpPr/>
            <p:nvPr/>
          </p:nvSpPr>
          <p:spPr>
            <a:xfrm>
              <a:off x="1181105" y="4932046"/>
              <a:ext cx="64770" cy="287654"/>
            </a:xfrm>
            <a:prstGeom prst="rect">
              <a:avLst/>
            </a:prstGeom>
            <a:solidFill>
              <a:srgbClr val="DF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6" name="Google Shape;2156;p110"/>
            <p:cNvSpPr/>
            <p:nvPr/>
          </p:nvSpPr>
          <p:spPr>
            <a:xfrm>
              <a:off x="1181105" y="5253991"/>
              <a:ext cx="64770" cy="289560"/>
            </a:xfrm>
            <a:prstGeom prst="rect">
              <a:avLst/>
            </a:prstGeom>
            <a:solidFill>
              <a:srgbClr val="54BD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7" name="Google Shape;2157;p110"/>
            <p:cNvSpPr/>
            <p:nvPr/>
          </p:nvSpPr>
          <p:spPr>
            <a:xfrm>
              <a:off x="1181105" y="5575936"/>
              <a:ext cx="64770" cy="289560"/>
            </a:xfrm>
            <a:prstGeom prst="rect">
              <a:avLst/>
            </a:prstGeom>
            <a:solidFill>
              <a:srgbClr val="3F8F6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58" name="Google Shape;2158;p110"/>
          <p:cNvSpPr txBox="1"/>
          <p:nvPr/>
        </p:nvSpPr>
        <p:spPr>
          <a:xfrm>
            <a:off x="7953375" y="3815715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9" name="Google Shape;2159;p110"/>
          <p:cNvSpPr txBox="1"/>
          <p:nvPr/>
        </p:nvSpPr>
        <p:spPr>
          <a:xfrm>
            <a:off x="6715125" y="2305050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0" name="Google Shape;2160;p110"/>
          <p:cNvSpPr txBox="1"/>
          <p:nvPr>
            <p:ph type="title"/>
          </p:nvPr>
        </p:nvSpPr>
        <p:spPr>
          <a:xfrm>
            <a:off x="560716" y="1581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</a:pPr>
            <a:r>
              <a:rPr lang="en-US" sz="3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Specificity</a:t>
            </a:r>
            <a:endParaRPr sz="3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1" name="Google Shape;2161;p110"/>
          <p:cNvSpPr/>
          <p:nvPr/>
        </p:nvSpPr>
        <p:spPr>
          <a:xfrm>
            <a:off x="557643" y="1537373"/>
            <a:ext cx="1135744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Specificity is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measure of how often predictions are correct when actual value is negative.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2" name="Google Shape;2162;p110"/>
          <p:cNvSpPr txBox="1"/>
          <p:nvPr/>
        </p:nvSpPr>
        <p:spPr>
          <a:xfrm>
            <a:off x="7953375" y="3815715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163" name="Google Shape;2163;p110"/>
          <p:cNvGraphicFramePr/>
          <p:nvPr/>
        </p:nvGraphicFramePr>
        <p:xfrm>
          <a:off x="846304" y="255647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{0F320258-DA7F-4690-89F9-2FD6C8D45AB1}</a:tableStyleId>
              </a:tblPr>
              <a:tblGrid>
                <a:gridCol w="1597350"/>
                <a:gridCol w="3594550"/>
                <a:gridCol w="3004375"/>
              </a:tblGrid>
              <a:tr h="947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Spam</a:t>
                      </a:r>
                      <a:endParaRPr sz="1800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Ham</a:t>
                      </a:r>
                      <a:endParaRPr sz="1800"/>
                    </a:p>
                  </a:txBody>
                  <a:tcPr marT="45725" marB="45725" marR="91450" marL="91450" anchor="ctr"/>
                </a:tc>
              </a:tr>
              <a:tr h="14246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Spam</a:t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169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1506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Ham</a:t>
                      </a:r>
                      <a:endParaRPr sz="1800"/>
                    </a:p>
                  </a:txBody>
                  <a:tcPr marT="45725" marB="45725" marR="91450" marL="91450" anchor="ctr">
                    <a:solidFill>
                      <a:srgbClr val="FE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127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E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 9544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 </a:t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EE599"/>
                    </a:solidFill>
                  </a:tcPr>
                </a:tc>
              </a:tr>
            </a:tbl>
          </a:graphicData>
        </a:graphic>
      </p:graphicFrame>
      <p:sp>
        <p:nvSpPr>
          <p:cNvPr id="2164" name="Google Shape;2164;p110"/>
          <p:cNvSpPr txBox="1"/>
          <p:nvPr/>
        </p:nvSpPr>
        <p:spPr>
          <a:xfrm>
            <a:off x="5919613" y="4462105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5" name="Google Shape;2165;p110"/>
          <p:cNvSpPr txBox="1"/>
          <p:nvPr/>
        </p:nvSpPr>
        <p:spPr>
          <a:xfrm rot="-5400000">
            <a:off x="-339301" y="4551665"/>
            <a:ext cx="177565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Actual classes</a:t>
            </a:r>
            <a:endParaRPr b="1" sz="18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6" name="Google Shape;2166;p110"/>
          <p:cNvSpPr txBox="1"/>
          <p:nvPr/>
        </p:nvSpPr>
        <p:spPr>
          <a:xfrm>
            <a:off x="4346736" y="2049278"/>
            <a:ext cx="22045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Predicted classes</a:t>
            </a:r>
            <a:endParaRPr b="1" sz="18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7" name="Google Shape;2167;p110"/>
          <p:cNvSpPr txBox="1"/>
          <p:nvPr/>
        </p:nvSpPr>
        <p:spPr>
          <a:xfrm>
            <a:off x="4851054" y="4058097"/>
            <a:ext cx="104504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True positive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8" name="Google Shape;2168;p110"/>
          <p:cNvSpPr txBox="1"/>
          <p:nvPr/>
        </p:nvSpPr>
        <p:spPr>
          <a:xfrm>
            <a:off x="8062459" y="4109749"/>
            <a:ext cx="104504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False negative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9" name="Google Shape;2169;p110"/>
          <p:cNvSpPr txBox="1"/>
          <p:nvPr/>
        </p:nvSpPr>
        <p:spPr>
          <a:xfrm>
            <a:off x="4874568" y="5545058"/>
            <a:ext cx="104504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False positive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0" name="Google Shape;2170;p110"/>
          <p:cNvSpPr txBox="1"/>
          <p:nvPr/>
        </p:nvSpPr>
        <p:spPr>
          <a:xfrm>
            <a:off x="8029984" y="5604159"/>
            <a:ext cx="104504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negative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1" name="Google Shape;2171;p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61067" y="5077203"/>
            <a:ext cx="472045" cy="472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email icon" id="2172" name="Google Shape;2172;p1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08359" y="5091225"/>
            <a:ext cx="896307" cy="8963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2173" name="Google Shape;2173;p1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38296" y="3652504"/>
            <a:ext cx="667454" cy="7287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2174" name="Google Shape;2174;p1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08359" y="3651548"/>
            <a:ext cx="667454" cy="7287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email icon" id="2175" name="Google Shape;2175;p1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88447" y="5062017"/>
            <a:ext cx="896307" cy="896307"/>
          </a:xfrm>
          <a:prstGeom prst="rect">
            <a:avLst/>
          </a:prstGeom>
          <a:noFill/>
          <a:ln>
            <a:noFill/>
          </a:ln>
        </p:spPr>
      </p:pic>
      <p:sp>
        <p:nvSpPr>
          <p:cNvPr id="2176" name="Google Shape;2176;p110"/>
          <p:cNvSpPr txBox="1"/>
          <p:nvPr/>
        </p:nvSpPr>
        <p:spPr>
          <a:xfrm>
            <a:off x="3894031" y="3868040"/>
            <a:ext cx="10450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160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7" name="Google Shape;2177;p110"/>
          <p:cNvSpPr txBox="1"/>
          <p:nvPr/>
        </p:nvSpPr>
        <p:spPr>
          <a:xfrm>
            <a:off x="8898918" y="4337216"/>
            <a:ext cx="3595314" cy="164083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178" name="Google Shape;2178;p110"/>
          <p:cNvSpPr/>
          <p:nvPr/>
        </p:nvSpPr>
        <p:spPr>
          <a:xfrm>
            <a:off x="9338327" y="2632421"/>
            <a:ext cx="277433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Of the mails that are actually ham, how many are classified as ham?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4" name="Google Shape;2184;p111"/>
          <p:cNvGrpSpPr/>
          <p:nvPr/>
        </p:nvGrpSpPr>
        <p:grpSpPr>
          <a:xfrm>
            <a:off x="557644" y="1"/>
            <a:ext cx="11634356" cy="1293962"/>
            <a:chOff x="557644" y="1"/>
            <a:chExt cx="11634356" cy="1293962"/>
          </a:xfrm>
        </p:grpSpPr>
        <p:sp>
          <p:nvSpPr>
            <p:cNvPr id="2185" name="Google Shape;2185;p111"/>
            <p:cNvSpPr txBox="1"/>
            <p:nvPr/>
          </p:nvSpPr>
          <p:spPr>
            <a:xfrm>
              <a:off x="5943249" y="281625"/>
              <a:ext cx="18473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2186" name="Google Shape;2186;p111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2187" name="Google Shape;2187;p11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88" name="Google Shape;2188;p111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89" name="Google Shape;2189;p111"/>
          <p:cNvGrpSpPr/>
          <p:nvPr/>
        </p:nvGrpSpPr>
        <p:grpSpPr>
          <a:xfrm>
            <a:off x="0" y="5607439"/>
            <a:ext cx="64770" cy="1257300"/>
            <a:chOff x="1181105" y="4608196"/>
            <a:chExt cx="64770" cy="1257300"/>
          </a:xfrm>
        </p:grpSpPr>
        <p:sp>
          <p:nvSpPr>
            <p:cNvPr id="2190" name="Google Shape;2190;p111"/>
            <p:cNvSpPr/>
            <p:nvPr/>
          </p:nvSpPr>
          <p:spPr>
            <a:xfrm>
              <a:off x="1181105" y="4608196"/>
              <a:ext cx="64770" cy="289560"/>
            </a:xfrm>
            <a:prstGeom prst="rect">
              <a:avLst/>
            </a:prstGeom>
            <a:solidFill>
              <a:srgbClr val="EB89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1" name="Google Shape;2191;p111"/>
            <p:cNvSpPr/>
            <p:nvPr/>
          </p:nvSpPr>
          <p:spPr>
            <a:xfrm>
              <a:off x="1181105" y="4932046"/>
              <a:ext cx="64770" cy="287654"/>
            </a:xfrm>
            <a:prstGeom prst="rect">
              <a:avLst/>
            </a:prstGeom>
            <a:solidFill>
              <a:srgbClr val="DF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2" name="Google Shape;2192;p111"/>
            <p:cNvSpPr/>
            <p:nvPr/>
          </p:nvSpPr>
          <p:spPr>
            <a:xfrm>
              <a:off x="1181105" y="5253991"/>
              <a:ext cx="64770" cy="289560"/>
            </a:xfrm>
            <a:prstGeom prst="rect">
              <a:avLst/>
            </a:prstGeom>
            <a:solidFill>
              <a:srgbClr val="54BD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3" name="Google Shape;2193;p111"/>
            <p:cNvSpPr/>
            <p:nvPr/>
          </p:nvSpPr>
          <p:spPr>
            <a:xfrm>
              <a:off x="1181105" y="5575936"/>
              <a:ext cx="64770" cy="289560"/>
            </a:xfrm>
            <a:prstGeom prst="rect">
              <a:avLst/>
            </a:prstGeom>
            <a:solidFill>
              <a:srgbClr val="3F8F6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94" name="Google Shape;2194;p111"/>
          <p:cNvSpPr txBox="1"/>
          <p:nvPr/>
        </p:nvSpPr>
        <p:spPr>
          <a:xfrm>
            <a:off x="7953375" y="3815715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5" name="Google Shape;2195;p111"/>
          <p:cNvSpPr txBox="1"/>
          <p:nvPr/>
        </p:nvSpPr>
        <p:spPr>
          <a:xfrm>
            <a:off x="6715125" y="2305050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6" name="Google Shape;2196;p111"/>
          <p:cNvSpPr txBox="1"/>
          <p:nvPr>
            <p:ph type="title"/>
          </p:nvPr>
        </p:nvSpPr>
        <p:spPr>
          <a:xfrm>
            <a:off x="560716" y="1581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</a:pPr>
            <a:r>
              <a:rPr lang="en-US" sz="3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Let’s talk about Precision</a:t>
            </a:r>
            <a:endParaRPr sz="3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7" name="Google Shape;2197;p111"/>
          <p:cNvSpPr/>
          <p:nvPr/>
        </p:nvSpPr>
        <p:spPr>
          <a:xfrm>
            <a:off x="557643" y="1607188"/>
            <a:ext cx="1091965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Precision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a measure of how often predictions are correct when predicted value is positive.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198" name="Google Shape;2198;p111"/>
          <p:cNvGraphicFramePr/>
          <p:nvPr/>
        </p:nvGraphicFramePr>
        <p:xfrm>
          <a:off x="846304" y="255647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{0F320258-DA7F-4690-89F9-2FD6C8D45AB1}</a:tableStyleId>
              </a:tblPr>
              <a:tblGrid>
                <a:gridCol w="1597350"/>
                <a:gridCol w="3594550"/>
                <a:gridCol w="3004375"/>
              </a:tblGrid>
              <a:tr h="947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Spam</a:t>
                      </a:r>
                      <a:endParaRPr sz="1800"/>
                    </a:p>
                  </a:txBody>
                  <a:tcPr marT="45725" marB="45725" marR="91450" marL="91450" anchor="ctr">
                    <a:solidFill>
                      <a:srgbClr val="FE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Ham</a:t>
                      </a:r>
                      <a:endParaRPr sz="1800"/>
                    </a:p>
                  </a:txBody>
                  <a:tcPr marT="45725" marB="45725" marR="91450" marL="91450" anchor="ctr"/>
                </a:tc>
              </a:tr>
              <a:tr h="14246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Spam</a:t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E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169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1506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Ham</a:t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127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FE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 9544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 </a:t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199" name="Google Shape;2199;p111"/>
          <p:cNvSpPr txBox="1"/>
          <p:nvPr/>
        </p:nvSpPr>
        <p:spPr>
          <a:xfrm>
            <a:off x="5919613" y="4462105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0" name="Google Shape;2200;p111"/>
          <p:cNvSpPr txBox="1"/>
          <p:nvPr/>
        </p:nvSpPr>
        <p:spPr>
          <a:xfrm rot="-5400000">
            <a:off x="-339301" y="4551665"/>
            <a:ext cx="177565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Actual classes</a:t>
            </a:r>
            <a:endParaRPr b="1" sz="18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1" name="Google Shape;2201;p111"/>
          <p:cNvSpPr txBox="1"/>
          <p:nvPr/>
        </p:nvSpPr>
        <p:spPr>
          <a:xfrm>
            <a:off x="4346736" y="2049278"/>
            <a:ext cx="22045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Predicted classes</a:t>
            </a:r>
            <a:endParaRPr b="1" sz="180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2" name="Google Shape;2202;p111"/>
          <p:cNvSpPr txBox="1"/>
          <p:nvPr/>
        </p:nvSpPr>
        <p:spPr>
          <a:xfrm>
            <a:off x="4851054" y="4058097"/>
            <a:ext cx="104504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True positive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3" name="Google Shape;2203;p111"/>
          <p:cNvSpPr txBox="1"/>
          <p:nvPr/>
        </p:nvSpPr>
        <p:spPr>
          <a:xfrm>
            <a:off x="8062459" y="4109749"/>
            <a:ext cx="104504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False negative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4" name="Google Shape;2204;p111"/>
          <p:cNvSpPr txBox="1"/>
          <p:nvPr/>
        </p:nvSpPr>
        <p:spPr>
          <a:xfrm>
            <a:off x="4874568" y="5545058"/>
            <a:ext cx="104504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False positive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5" name="Google Shape;2205;p111"/>
          <p:cNvSpPr txBox="1"/>
          <p:nvPr/>
        </p:nvSpPr>
        <p:spPr>
          <a:xfrm>
            <a:off x="8029984" y="5604159"/>
            <a:ext cx="104504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negative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6" name="Google Shape;2206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61067" y="5038125"/>
            <a:ext cx="472045" cy="472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email icon" id="2207" name="Google Shape;2207;p1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08359" y="5091225"/>
            <a:ext cx="896307" cy="8963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2208" name="Google Shape;2208;p1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38296" y="3652504"/>
            <a:ext cx="667454" cy="7287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2209" name="Google Shape;2209;p1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08359" y="3651548"/>
            <a:ext cx="667454" cy="7287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email icon" id="2210" name="Google Shape;2210;p1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88447" y="5062017"/>
            <a:ext cx="896307" cy="896307"/>
          </a:xfrm>
          <a:prstGeom prst="rect">
            <a:avLst/>
          </a:prstGeom>
          <a:noFill/>
          <a:ln>
            <a:noFill/>
          </a:ln>
        </p:spPr>
      </p:pic>
      <p:sp>
        <p:nvSpPr>
          <p:cNvPr id="2211" name="Google Shape;2211;p111"/>
          <p:cNvSpPr txBox="1"/>
          <p:nvPr/>
        </p:nvSpPr>
        <p:spPr>
          <a:xfrm>
            <a:off x="3894031" y="3868040"/>
            <a:ext cx="10450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160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111"/>
          <p:cNvSpPr txBox="1"/>
          <p:nvPr/>
        </p:nvSpPr>
        <p:spPr>
          <a:xfrm>
            <a:off x="8898918" y="4573549"/>
            <a:ext cx="3595314" cy="161428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213" name="Google Shape;2213;p111"/>
          <p:cNvSpPr/>
          <p:nvPr/>
        </p:nvSpPr>
        <p:spPr>
          <a:xfrm>
            <a:off x="9237936" y="3261717"/>
            <a:ext cx="277433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Of the mails classified as spam, how many are actually spam?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8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9" name="Google Shape;2219;p112"/>
          <p:cNvGrpSpPr/>
          <p:nvPr/>
        </p:nvGrpSpPr>
        <p:grpSpPr>
          <a:xfrm>
            <a:off x="557644" y="1"/>
            <a:ext cx="11634356" cy="1293962"/>
            <a:chOff x="557644" y="1"/>
            <a:chExt cx="11634356" cy="1293962"/>
          </a:xfrm>
        </p:grpSpPr>
        <p:sp>
          <p:nvSpPr>
            <p:cNvPr id="2220" name="Google Shape;2220;p112"/>
            <p:cNvSpPr txBox="1"/>
            <p:nvPr/>
          </p:nvSpPr>
          <p:spPr>
            <a:xfrm>
              <a:off x="5943249" y="281625"/>
              <a:ext cx="18473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2221" name="Google Shape;2221;p112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2222" name="Google Shape;2222;p11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23" name="Google Shape;2223;p112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24" name="Google Shape;2224;p112"/>
          <p:cNvGrpSpPr/>
          <p:nvPr/>
        </p:nvGrpSpPr>
        <p:grpSpPr>
          <a:xfrm>
            <a:off x="0" y="5607439"/>
            <a:ext cx="64770" cy="1257300"/>
            <a:chOff x="1181105" y="4608196"/>
            <a:chExt cx="64770" cy="1257300"/>
          </a:xfrm>
        </p:grpSpPr>
        <p:sp>
          <p:nvSpPr>
            <p:cNvPr id="2225" name="Google Shape;2225;p112"/>
            <p:cNvSpPr/>
            <p:nvPr/>
          </p:nvSpPr>
          <p:spPr>
            <a:xfrm>
              <a:off x="1181105" y="4608196"/>
              <a:ext cx="64770" cy="289560"/>
            </a:xfrm>
            <a:prstGeom prst="rect">
              <a:avLst/>
            </a:prstGeom>
            <a:solidFill>
              <a:srgbClr val="EB89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26" name="Google Shape;2226;p112"/>
            <p:cNvSpPr/>
            <p:nvPr/>
          </p:nvSpPr>
          <p:spPr>
            <a:xfrm>
              <a:off x="1181105" y="4932046"/>
              <a:ext cx="64770" cy="287654"/>
            </a:xfrm>
            <a:prstGeom prst="rect">
              <a:avLst/>
            </a:prstGeom>
            <a:solidFill>
              <a:srgbClr val="DF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27" name="Google Shape;2227;p112"/>
            <p:cNvSpPr/>
            <p:nvPr/>
          </p:nvSpPr>
          <p:spPr>
            <a:xfrm>
              <a:off x="1181105" y="5253991"/>
              <a:ext cx="64770" cy="289560"/>
            </a:xfrm>
            <a:prstGeom prst="rect">
              <a:avLst/>
            </a:prstGeom>
            <a:solidFill>
              <a:srgbClr val="54BD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28" name="Google Shape;2228;p112"/>
            <p:cNvSpPr/>
            <p:nvPr/>
          </p:nvSpPr>
          <p:spPr>
            <a:xfrm>
              <a:off x="1181105" y="5575936"/>
              <a:ext cx="64770" cy="289560"/>
            </a:xfrm>
            <a:prstGeom prst="rect">
              <a:avLst/>
            </a:prstGeom>
            <a:solidFill>
              <a:srgbClr val="3F8F6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229" name="Google Shape;2229;p112"/>
          <p:cNvSpPr txBox="1"/>
          <p:nvPr/>
        </p:nvSpPr>
        <p:spPr>
          <a:xfrm>
            <a:off x="6715125" y="2305050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0" name="Google Shape;2230;p112"/>
          <p:cNvSpPr txBox="1"/>
          <p:nvPr>
            <p:ph type="title"/>
          </p:nvPr>
        </p:nvSpPr>
        <p:spPr>
          <a:xfrm>
            <a:off x="560716" y="1581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ontserrat"/>
              <a:buNone/>
            </a:pPr>
            <a:r>
              <a:rPr lang="en-US" sz="3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Analogy to Precision and Recall through apples</a:t>
            </a:r>
            <a:endParaRPr sz="3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1" name="Google Shape;2231;p112"/>
          <p:cNvSpPr/>
          <p:nvPr/>
        </p:nvSpPr>
        <p:spPr>
          <a:xfrm>
            <a:off x="668153" y="1308676"/>
            <a:ext cx="1091965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Suppose Sam visits a fruit stand to buy </a:t>
            </a: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apples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—but more specifically, search criteria was “</a:t>
            </a: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red, medium-sized fruit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.”</a:t>
            </a:r>
            <a:endParaRPr/>
          </a:p>
        </p:txBody>
      </p:sp>
      <p:pic>
        <p:nvPicPr>
          <p:cNvPr descr="Image result for watermelon" id="2232" name="Google Shape;2232;p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5231" y="2419074"/>
            <a:ext cx="2007397" cy="20073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kiwi" id="2233" name="Google Shape;2233;p1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6777" y="4782935"/>
            <a:ext cx="1610163" cy="16101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ell pepper" id="2234" name="Google Shape;2234;p1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90258" y="1999101"/>
            <a:ext cx="2265699" cy="22656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red apple" id="2235" name="Google Shape;2235;p1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48062" y="2346108"/>
            <a:ext cx="1914071" cy="10766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large red apple" id="2236" name="Google Shape;2236;p1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60169" y="4794403"/>
            <a:ext cx="1528358" cy="17360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anana" id="2237" name="Google Shape;2237;p1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121338" y="3294100"/>
            <a:ext cx="1257348" cy="12573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lemon" id="2238" name="Google Shape;2238;p1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922526" y="4904928"/>
            <a:ext cx="1391814" cy="14074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2239" name="Google Shape;2239;p11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flipH="1">
            <a:off x="10484303" y="4951829"/>
            <a:ext cx="992993" cy="9929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yellow apple" id="2240" name="Google Shape;2240;p11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891170" y="5065389"/>
            <a:ext cx="1090572" cy="108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1" name="Google Shape;2241;p11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666321" y="2293728"/>
            <a:ext cx="884678" cy="97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2" name="Google Shape;2242;p11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322372" y="3517433"/>
            <a:ext cx="1137595" cy="10690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pineapple" id="2243" name="Google Shape;2243;p11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671826" y="3472117"/>
            <a:ext cx="1197191" cy="897893"/>
          </a:xfrm>
          <a:prstGeom prst="rect">
            <a:avLst/>
          </a:prstGeom>
          <a:noFill/>
          <a:ln>
            <a:noFill/>
          </a:ln>
        </p:spPr>
      </p:pic>
      <p:sp>
        <p:nvSpPr>
          <p:cNvPr id="2244" name="Google Shape;2244;p112"/>
          <p:cNvSpPr txBox="1"/>
          <p:nvPr/>
        </p:nvSpPr>
        <p:spPr>
          <a:xfrm>
            <a:off x="746870" y="6336555"/>
            <a:ext cx="18250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kiwi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45" name="Google Shape;2245;p112"/>
          <p:cNvSpPr txBox="1"/>
          <p:nvPr/>
        </p:nvSpPr>
        <p:spPr>
          <a:xfrm>
            <a:off x="734016" y="4508365"/>
            <a:ext cx="18250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watermelon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46" name="Google Shape;2246;p112"/>
          <p:cNvSpPr txBox="1"/>
          <p:nvPr/>
        </p:nvSpPr>
        <p:spPr>
          <a:xfrm>
            <a:off x="4783556" y="6481321"/>
            <a:ext cx="18250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large apple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47" name="Google Shape;2247;p112"/>
          <p:cNvSpPr txBox="1"/>
          <p:nvPr/>
        </p:nvSpPr>
        <p:spPr>
          <a:xfrm>
            <a:off x="4461741" y="4080134"/>
            <a:ext cx="18250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Bell pepper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48" name="Google Shape;2248;p112"/>
          <p:cNvSpPr txBox="1"/>
          <p:nvPr/>
        </p:nvSpPr>
        <p:spPr>
          <a:xfrm>
            <a:off x="6026579" y="4593638"/>
            <a:ext cx="18250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Pomegranate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49" name="Google Shape;2249;p112"/>
          <p:cNvSpPr txBox="1"/>
          <p:nvPr/>
        </p:nvSpPr>
        <p:spPr>
          <a:xfrm>
            <a:off x="6608587" y="6127476"/>
            <a:ext cx="18250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apple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50" name="Google Shape;2250;p112"/>
          <p:cNvSpPr txBox="1"/>
          <p:nvPr/>
        </p:nvSpPr>
        <p:spPr>
          <a:xfrm>
            <a:off x="6737102" y="3299717"/>
            <a:ext cx="18250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apple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51" name="Google Shape;2251;p112"/>
          <p:cNvSpPr txBox="1"/>
          <p:nvPr/>
        </p:nvSpPr>
        <p:spPr>
          <a:xfrm>
            <a:off x="9210522" y="3256675"/>
            <a:ext cx="18250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apple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52" name="Google Shape;2252;p112"/>
          <p:cNvSpPr txBox="1"/>
          <p:nvPr/>
        </p:nvSpPr>
        <p:spPr>
          <a:xfrm>
            <a:off x="10167833" y="5961059"/>
            <a:ext cx="18250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apple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53" name="Google Shape;2253;p112"/>
          <p:cNvSpPr txBox="1"/>
          <p:nvPr/>
        </p:nvSpPr>
        <p:spPr>
          <a:xfrm>
            <a:off x="8704697" y="6145725"/>
            <a:ext cx="18250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lemon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54" name="Google Shape;2254;p112"/>
          <p:cNvSpPr txBox="1"/>
          <p:nvPr/>
        </p:nvSpPr>
        <p:spPr>
          <a:xfrm>
            <a:off x="8820592" y="4516534"/>
            <a:ext cx="18250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banana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55" name="Google Shape;2255;p112"/>
          <p:cNvSpPr txBox="1"/>
          <p:nvPr/>
        </p:nvSpPr>
        <p:spPr>
          <a:xfrm>
            <a:off x="10068283" y="4494161"/>
            <a:ext cx="18250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pineapple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descr="Image result for tomato" id="2256" name="Google Shape;2256;p11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087509" y="3828949"/>
            <a:ext cx="1470017" cy="1470017"/>
          </a:xfrm>
          <a:prstGeom prst="rect">
            <a:avLst/>
          </a:prstGeom>
          <a:noFill/>
          <a:ln>
            <a:noFill/>
          </a:ln>
        </p:spPr>
      </p:pic>
      <p:sp>
        <p:nvSpPr>
          <p:cNvPr id="2257" name="Google Shape;2257;p112"/>
          <p:cNvSpPr txBox="1"/>
          <p:nvPr/>
        </p:nvSpPr>
        <p:spPr>
          <a:xfrm>
            <a:off x="2890684" y="5422773"/>
            <a:ext cx="18250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Large tomato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58" name="Google Shape;2258;p112"/>
          <p:cNvSpPr/>
          <p:nvPr/>
        </p:nvSpPr>
        <p:spPr>
          <a:xfrm>
            <a:off x="2569701" y="1850392"/>
            <a:ext cx="6556465" cy="5000261"/>
          </a:xfrm>
          <a:prstGeom prst="ellipse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3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4" name="Google Shape;2264;p113"/>
          <p:cNvGrpSpPr/>
          <p:nvPr/>
        </p:nvGrpSpPr>
        <p:grpSpPr>
          <a:xfrm>
            <a:off x="557644" y="1"/>
            <a:ext cx="11634356" cy="1293962"/>
            <a:chOff x="557644" y="1"/>
            <a:chExt cx="11634356" cy="1293962"/>
          </a:xfrm>
        </p:grpSpPr>
        <p:sp>
          <p:nvSpPr>
            <p:cNvPr id="2265" name="Google Shape;2265;p113"/>
            <p:cNvSpPr txBox="1"/>
            <p:nvPr/>
          </p:nvSpPr>
          <p:spPr>
            <a:xfrm>
              <a:off x="5943249" y="281625"/>
              <a:ext cx="18473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2266" name="Google Shape;2266;p113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2267" name="Google Shape;2267;p11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68" name="Google Shape;2268;p113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69" name="Google Shape;2269;p113"/>
          <p:cNvGrpSpPr/>
          <p:nvPr/>
        </p:nvGrpSpPr>
        <p:grpSpPr>
          <a:xfrm>
            <a:off x="0" y="5607439"/>
            <a:ext cx="64770" cy="1257300"/>
            <a:chOff x="1181105" y="4608196"/>
            <a:chExt cx="64770" cy="1257300"/>
          </a:xfrm>
        </p:grpSpPr>
        <p:sp>
          <p:nvSpPr>
            <p:cNvPr id="2270" name="Google Shape;2270;p113"/>
            <p:cNvSpPr/>
            <p:nvPr/>
          </p:nvSpPr>
          <p:spPr>
            <a:xfrm>
              <a:off x="1181105" y="4608196"/>
              <a:ext cx="64770" cy="289560"/>
            </a:xfrm>
            <a:prstGeom prst="rect">
              <a:avLst/>
            </a:prstGeom>
            <a:solidFill>
              <a:srgbClr val="EB89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71" name="Google Shape;2271;p113"/>
            <p:cNvSpPr/>
            <p:nvPr/>
          </p:nvSpPr>
          <p:spPr>
            <a:xfrm>
              <a:off x="1181105" y="4932046"/>
              <a:ext cx="64770" cy="287654"/>
            </a:xfrm>
            <a:prstGeom prst="rect">
              <a:avLst/>
            </a:prstGeom>
            <a:solidFill>
              <a:srgbClr val="DF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72" name="Google Shape;2272;p113"/>
            <p:cNvSpPr/>
            <p:nvPr/>
          </p:nvSpPr>
          <p:spPr>
            <a:xfrm>
              <a:off x="1181105" y="5253991"/>
              <a:ext cx="64770" cy="289560"/>
            </a:xfrm>
            <a:prstGeom prst="rect">
              <a:avLst/>
            </a:prstGeom>
            <a:solidFill>
              <a:srgbClr val="54BD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73" name="Google Shape;2273;p113"/>
            <p:cNvSpPr/>
            <p:nvPr/>
          </p:nvSpPr>
          <p:spPr>
            <a:xfrm>
              <a:off x="1181105" y="5575936"/>
              <a:ext cx="64770" cy="289560"/>
            </a:xfrm>
            <a:prstGeom prst="rect">
              <a:avLst/>
            </a:prstGeom>
            <a:solidFill>
              <a:srgbClr val="3F8F6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274" name="Google Shape;2274;p113"/>
          <p:cNvSpPr txBox="1"/>
          <p:nvPr/>
        </p:nvSpPr>
        <p:spPr>
          <a:xfrm>
            <a:off x="6715125" y="2305050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5" name="Google Shape;2275;p113"/>
          <p:cNvSpPr txBox="1"/>
          <p:nvPr>
            <p:ph type="title"/>
          </p:nvPr>
        </p:nvSpPr>
        <p:spPr>
          <a:xfrm>
            <a:off x="560716" y="1581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ontserrat"/>
              <a:buNone/>
            </a:pPr>
            <a:r>
              <a:rPr lang="en-US" sz="3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Precision of finding apples</a:t>
            </a:r>
            <a:endParaRPr sz="3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6" name="Google Shape;2276;p113"/>
          <p:cNvSpPr/>
          <p:nvPr/>
        </p:nvSpPr>
        <p:spPr>
          <a:xfrm>
            <a:off x="668153" y="1308676"/>
            <a:ext cx="1091965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Precision is percentage of the results that are correct.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 of the 6 results are apples, so Precision of this resulting set is (3 ÷ 6) × 100, or </a:t>
            </a: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50%</a:t>
            </a:r>
            <a:endParaRPr/>
          </a:p>
        </p:txBody>
      </p:sp>
      <p:grpSp>
        <p:nvGrpSpPr>
          <p:cNvPr id="2277" name="Google Shape;2277;p113"/>
          <p:cNvGrpSpPr/>
          <p:nvPr/>
        </p:nvGrpSpPr>
        <p:grpSpPr>
          <a:xfrm>
            <a:off x="728301" y="2332741"/>
            <a:ext cx="10614625" cy="4012057"/>
            <a:chOff x="135701" y="1850392"/>
            <a:chExt cx="11857163" cy="5000261"/>
          </a:xfrm>
        </p:grpSpPr>
        <p:pic>
          <p:nvPicPr>
            <p:cNvPr descr="Image result for watermelon" id="2278" name="Google Shape;2278;p1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5231" y="2419074"/>
              <a:ext cx="2007397" cy="2007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kiwi" id="2279" name="Google Shape;2279;p1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46777" y="4782935"/>
              <a:ext cx="1610163" cy="16101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bell pepper" id="2280" name="Google Shape;2280;p11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308828" y="2064728"/>
              <a:ext cx="1974354" cy="19743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red apple" id="2281" name="Google Shape;2281;p11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648062" y="2346108"/>
              <a:ext cx="1914071" cy="1076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large red apple" id="2282" name="Google Shape;2282;p11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497005" y="4656092"/>
              <a:ext cx="1528359" cy="1736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banana" id="2283" name="Google Shape;2283;p11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121338" y="3294100"/>
              <a:ext cx="1257348" cy="12573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lemon" id="2284" name="Google Shape;2284;p11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922526" y="4904928"/>
              <a:ext cx="1391814" cy="14074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Related image" id="2285" name="Google Shape;2285;p11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 flipH="1">
              <a:off x="10484303" y="4951829"/>
              <a:ext cx="992993" cy="992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yellow apple" id="2286" name="Google Shape;2286;p11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891170" y="5065389"/>
              <a:ext cx="1090572" cy="108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7" name="Google Shape;2287;p113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9666321" y="2293728"/>
              <a:ext cx="884678" cy="97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8" name="Google Shape;2288;p113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6322372" y="3517433"/>
              <a:ext cx="1137595" cy="10690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pineapple" id="2289" name="Google Shape;2289;p113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0671826" y="3472117"/>
              <a:ext cx="1197191" cy="8978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0" name="Google Shape;2290;p113"/>
            <p:cNvSpPr txBox="1"/>
            <p:nvPr/>
          </p:nvSpPr>
          <p:spPr>
            <a:xfrm>
              <a:off x="746870" y="6336555"/>
              <a:ext cx="18250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kiwi</a:t>
              </a:r>
              <a:endPara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291" name="Google Shape;2291;p113"/>
            <p:cNvSpPr txBox="1"/>
            <p:nvPr/>
          </p:nvSpPr>
          <p:spPr>
            <a:xfrm>
              <a:off x="135701" y="4551448"/>
              <a:ext cx="2423346" cy="5303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watermelon</a:t>
              </a:r>
              <a:endPara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292" name="Google Shape;2292;p113"/>
            <p:cNvSpPr txBox="1"/>
            <p:nvPr/>
          </p:nvSpPr>
          <p:spPr>
            <a:xfrm>
              <a:off x="4394732" y="6265642"/>
              <a:ext cx="18250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large apple</a:t>
              </a:r>
              <a:endPara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293" name="Google Shape;2293;p113"/>
            <p:cNvSpPr txBox="1"/>
            <p:nvPr/>
          </p:nvSpPr>
          <p:spPr>
            <a:xfrm>
              <a:off x="4507340" y="3809858"/>
              <a:ext cx="18250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Bell pepper</a:t>
              </a:r>
              <a:endPara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294" name="Google Shape;2294;p113"/>
            <p:cNvSpPr txBox="1"/>
            <p:nvPr/>
          </p:nvSpPr>
          <p:spPr>
            <a:xfrm>
              <a:off x="6026577" y="4515987"/>
              <a:ext cx="2355792" cy="5303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Pomegranate</a:t>
              </a:r>
              <a:endPara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295" name="Google Shape;2295;p113"/>
            <p:cNvSpPr txBox="1"/>
            <p:nvPr/>
          </p:nvSpPr>
          <p:spPr>
            <a:xfrm>
              <a:off x="6608587" y="6044851"/>
              <a:ext cx="1371822" cy="5303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apple</a:t>
              </a:r>
              <a:endPara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296" name="Google Shape;2296;p113"/>
            <p:cNvSpPr txBox="1"/>
            <p:nvPr/>
          </p:nvSpPr>
          <p:spPr>
            <a:xfrm>
              <a:off x="6737102" y="3299717"/>
              <a:ext cx="18250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apple</a:t>
              </a:r>
              <a:endPara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297" name="Google Shape;2297;p113"/>
            <p:cNvSpPr txBox="1"/>
            <p:nvPr/>
          </p:nvSpPr>
          <p:spPr>
            <a:xfrm>
              <a:off x="9210522" y="3256675"/>
              <a:ext cx="18250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apple</a:t>
              </a:r>
              <a:endPara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298" name="Google Shape;2298;p113"/>
            <p:cNvSpPr txBox="1"/>
            <p:nvPr/>
          </p:nvSpPr>
          <p:spPr>
            <a:xfrm>
              <a:off x="10167833" y="5961059"/>
              <a:ext cx="18250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apple</a:t>
              </a:r>
              <a:endPara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299" name="Google Shape;2299;p113"/>
            <p:cNvSpPr txBox="1"/>
            <p:nvPr/>
          </p:nvSpPr>
          <p:spPr>
            <a:xfrm>
              <a:off x="8704697" y="6145725"/>
              <a:ext cx="18250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lemon</a:t>
              </a:r>
              <a:endPara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300" name="Google Shape;2300;p113"/>
            <p:cNvSpPr txBox="1"/>
            <p:nvPr/>
          </p:nvSpPr>
          <p:spPr>
            <a:xfrm>
              <a:off x="8820592" y="4516534"/>
              <a:ext cx="18250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banana</a:t>
              </a:r>
              <a:endPara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301" name="Google Shape;2301;p113"/>
            <p:cNvSpPr txBox="1"/>
            <p:nvPr/>
          </p:nvSpPr>
          <p:spPr>
            <a:xfrm>
              <a:off x="10068283" y="4494161"/>
              <a:ext cx="18250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pineapple</a:t>
              </a:r>
              <a:endPara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pic>
          <p:nvPicPr>
            <p:cNvPr descr="Image result for tomato" id="2302" name="Google Shape;2302;p113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3040236" y="3259514"/>
              <a:ext cx="1470017" cy="14700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3" name="Google Shape;2303;p113"/>
            <p:cNvSpPr txBox="1"/>
            <p:nvPr/>
          </p:nvSpPr>
          <p:spPr>
            <a:xfrm>
              <a:off x="2979393" y="4767162"/>
              <a:ext cx="18250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Large tomato</a:t>
              </a:r>
              <a:endPara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304" name="Google Shape;2304;p113"/>
            <p:cNvSpPr/>
            <p:nvPr/>
          </p:nvSpPr>
          <p:spPr>
            <a:xfrm>
              <a:off x="2569701" y="1850392"/>
              <a:ext cx="6556465" cy="5000261"/>
            </a:xfrm>
            <a:prstGeom prst="ellipse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05" name="Google Shape;2305;p113"/>
          <p:cNvSpPr/>
          <p:nvPr/>
        </p:nvSpPr>
        <p:spPr>
          <a:xfrm>
            <a:off x="6922677" y="2724240"/>
            <a:ext cx="1071192" cy="1180717"/>
          </a:xfrm>
          <a:prstGeom prst="ellipse">
            <a:avLst/>
          </a:prstGeom>
          <a:noFill/>
          <a:ln cap="flat" cmpd="sng" w="38100">
            <a:solidFill>
              <a:srgbClr val="42719B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6" name="Google Shape;2306;p113"/>
          <p:cNvSpPr/>
          <p:nvPr/>
        </p:nvSpPr>
        <p:spPr>
          <a:xfrm>
            <a:off x="6661562" y="4831634"/>
            <a:ext cx="1062579" cy="1243892"/>
          </a:xfrm>
          <a:prstGeom prst="ellipse">
            <a:avLst/>
          </a:prstGeom>
          <a:noFill/>
          <a:ln cap="flat" cmpd="sng" w="38100">
            <a:solidFill>
              <a:srgbClr val="42719B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7" name="Google Shape;2307;p113"/>
          <p:cNvSpPr/>
          <p:nvPr/>
        </p:nvSpPr>
        <p:spPr>
          <a:xfrm>
            <a:off x="4529513" y="4604062"/>
            <a:ext cx="1580484" cy="1689057"/>
          </a:xfrm>
          <a:prstGeom prst="ellipse">
            <a:avLst/>
          </a:prstGeom>
          <a:noFill/>
          <a:ln cap="flat" cmpd="sng" w="38100">
            <a:solidFill>
              <a:srgbClr val="42719B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2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3" name="Google Shape;2313;p114"/>
          <p:cNvGrpSpPr/>
          <p:nvPr/>
        </p:nvGrpSpPr>
        <p:grpSpPr>
          <a:xfrm>
            <a:off x="557644" y="1"/>
            <a:ext cx="11634356" cy="1293962"/>
            <a:chOff x="557644" y="1"/>
            <a:chExt cx="11634356" cy="1293962"/>
          </a:xfrm>
        </p:grpSpPr>
        <p:sp>
          <p:nvSpPr>
            <p:cNvPr id="2314" name="Google Shape;2314;p114"/>
            <p:cNvSpPr txBox="1"/>
            <p:nvPr/>
          </p:nvSpPr>
          <p:spPr>
            <a:xfrm>
              <a:off x="5943249" y="281625"/>
              <a:ext cx="18473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2315" name="Google Shape;2315;p114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2316" name="Google Shape;2316;p11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17" name="Google Shape;2317;p114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18" name="Google Shape;2318;p114"/>
          <p:cNvGrpSpPr/>
          <p:nvPr/>
        </p:nvGrpSpPr>
        <p:grpSpPr>
          <a:xfrm>
            <a:off x="0" y="5607439"/>
            <a:ext cx="64770" cy="1257300"/>
            <a:chOff x="1181105" y="4608196"/>
            <a:chExt cx="64770" cy="1257300"/>
          </a:xfrm>
        </p:grpSpPr>
        <p:sp>
          <p:nvSpPr>
            <p:cNvPr id="2319" name="Google Shape;2319;p114"/>
            <p:cNvSpPr/>
            <p:nvPr/>
          </p:nvSpPr>
          <p:spPr>
            <a:xfrm>
              <a:off x="1181105" y="4608196"/>
              <a:ext cx="64770" cy="289560"/>
            </a:xfrm>
            <a:prstGeom prst="rect">
              <a:avLst/>
            </a:prstGeom>
            <a:solidFill>
              <a:srgbClr val="EB89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20" name="Google Shape;2320;p114"/>
            <p:cNvSpPr/>
            <p:nvPr/>
          </p:nvSpPr>
          <p:spPr>
            <a:xfrm>
              <a:off x="1181105" y="4932046"/>
              <a:ext cx="64770" cy="287654"/>
            </a:xfrm>
            <a:prstGeom prst="rect">
              <a:avLst/>
            </a:prstGeom>
            <a:solidFill>
              <a:srgbClr val="DF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21" name="Google Shape;2321;p114"/>
            <p:cNvSpPr/>
            <p:nvPr/>
          </p:nvSpPr>
          <p:spPr>
            <a:xfrm>
              <a:off x="1181105" y="5253991"/>
              <a:ext cx="64770" cy="289560"/>
            </a:xfrm>
            <a:prstGeom prst="rect">
              <a:avLst/>
            </a:prstGeom>
            <a:solidFill>
              <a:srgbClr val="54BD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22" name="Google Shape;2322;p114"/>
            <p:cNvSpPr/>
            <p:nvPr/>
          </p:nvSpPr>
          <p:spPr>
            <a:xfrm>
              <a:off x="1181105" y="5575936"/>
              <a:ext cx="64770" cy="289560"/>
            </a:xfrm>
            <a:prstGeom prst="rect">
              <a:avLst/>
            </a:prstGeom>
            <a:solidFill>
              <a:srgbClr val="3F8F6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323" name="Google Shape;2323;p114"/>
          <p:cNvSpPr txBox="1"/>
          <p:nvPr/>
        </p:nvSpPr>
        <p:spPr>
          <a:xfrm>
            <a:off x="6715125" y="2305050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4" name="Google Shape;2324;p114"/>
          <p:cNvSpPr txBox="1"/>
          <p:nvPr>
            <p:ph type="title"/>
          </p:nvPr>
        </p:nvSpPr>
        <p:spPr>
          <a:xfrm>
            <a:off x="560716" y="1581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ontserrat"/>
              <a:buNone/>
            </a:pPr>
            <a:r>
              <a:rPr lang="en-US" sz="3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Recall of finding apples</a:t>
            </a:r>
            <a:endParaRPr sz="3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5" name="Google Shape;2325;p114"/>
          <p:cNvSpPr/>
          <p:nvPr/>
        </p:nvSpPr>
        <p:spPr>
          <a:xfrm>
            <a:off x="575787" y="1293521"/>
            <a:ext cx="1091965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are 5 apple choices among the 13 fruits types available at the stand.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Recall is percentage of correct items that are returned in the search results.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Recall for apple search is (3 ÷ 5) × 100, or 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60%.</a:t>
            </a:r>
            <a:endParaRPr/>
          </a:p>
        </p:txBody>
      </p:sp>
      <p:grpSp>
        <p:nvGrpSpPr>
          <p:cNvPr id="2326" name="Google Shape;2326;p114"/>
          <p:cNvGrpSpPr/>
          <p:nvPr/>
        </p:nvGrpSpPr>
        <p:grpSpPr>
          <a:xfrm>
            <a:off x="728301" y="2324339"/>
            <a:ext cx="10614625" cy="4391767"/>
            <a:chOff x="135701" y="1839923"/>
            <a:chExt cx="11857163" cy="5473497"/>
          </a:xfrm>
        </p:grpSpPr>
        <p:pic>
          <p:nvPicPr>
            <p:cNvPr descr="Image result for watermelon" id="2327" name="Google Shape;2327;p1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5231" y="2419074"/>
              <a:ext cx="2007397" cy="2007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kiwi" id="2328" name="Google Shape;2328;p1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46777" y="4782935"/>
              <a:ext cx="1610163" cy="16101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bell pepper" id="2329" name="Google Shape;2329;p11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308828" y="2064728"/>
              <a:ext cx="1974354" cy="19743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red apple" id="2330" name="Google Shape;2330;p11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648062" y="2346108"/>
              <a:ext cx="1914071" cy="1076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large red apple" id="2331" name="Google Shape;2331;p11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815078" y="4832332"/>
              <a:ext cx="1528359" cy="17360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banana" id="2332" name="Google Shape;2332;p11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243394" y="3255175"/>
              <a:ext cx="1257348" cy="12573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lemon" id="2333" name="Google Shape;2333;p11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922526" y="4904928"/>
              <a:ext cx="1391814" cy="14074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Related image" id="2334" name="Google Shape;2334;p11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 flipH="1">
              <a:off x="10484303" y="4951829"/>
              <a:ext cx="992993" cy="992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yellow apple" id="2335" name="Google Shape;2335;p114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891170" y="5065389"/>
              <a:ext cx="1090572" cy="108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6" name="Google Shape;2336;p11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9666321" y="2293728"/>
              <a:ext cx="884678" cy="97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7" name="Google Shape;2337;p114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6322372" y="3517433"/>
              <a:ext cx="1137595" cy="10690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pineapple" id="2338" name="Google Shape;2338;p114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0671826" y="3472117"/>
              <a:ext cx="1197191" cy="8978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9" name="Google Shape;2339;p114"/>
            <p:cNvSpPr txBox="1"/>
            <p:nvPr/>
          </p:nvSpPr>
          <p:spPr>
            <a:xfrm>
              <a:off x="746870" y="6336555"/>
              <a:ext cx="18250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kiwi</a:t>
              </a:r>
              <a:endPara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340" name="Google Shape;2340;p114"/>
            <p:cNvSpPr txBox="1"/>
            <p:nvPr/>
          </p:nvSpPr>
          <p:spPr>
            <a:xfrm>
              <a:off x="135701" y="4551448"/>
              <a:ext cx="2423346" cy="5303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watermelon</a:t>
              </a:r>
              <a:endPara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341" name="Google Shape;2341;p114"/>
            <p:cNvSpPr txBox="1"/>
            <p:nvPr/>
          </p:nvSpPr>
          <p:spPr>
            <a:xfrm>
              <a:off x="4675226" y="6399377"/>
              <a:ext cx="18250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large apple</a:t>
              </a:r>
              <a:endPara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342" name="Google Shape;2342;p114"/>
            <p:cNvSpPr txBox="1"/>
            <p:nvPr/>
          </p:nvSpPr>
          <p:spPr>
            <a:xfrm>
              <a:off x="4507340" y="3809858"/>
              <a:ext cx="18250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Bell pepper</a:t>
              </a:r>
              <a:endPara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343" name="Google Shape;2343;p114"/>
            <p:cNvSpPr txBox="1"/>
            <p:nvPr/>
          </p:nvSpPr>
          <p:spPr>
            <a:xfrm>
              <a:off x="6026577" y="4515987"/>
              <a:ext cx="2355792" cy="5303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Pomegranate</a:t>
              </a:r>
              <a:endPara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344" name="Google Shape;2344;p114"/>
            <p:cNvSpPr txBox="1"/>
            <p:nvPr/>
          </p:nvSpPr>
          <p:spPr>
            <a:xfrm>
              <a:off x="6608587" y="6044851"/>
              <a:ext cx="1371822" cy="5303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apple</a:t>
              </a:r>
              <a:endPara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345" name="Google Shape;2345;p114"/>
            <p:cNvSpPr txBox="1"/>
            <p:nvPr/>
          </p:nvSpPr>
          <p:spPr>
            <a:xfrm>
              <a:off x="6737102" y="3299717"/>
              <a:ext cx="18250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apple</a:t>
              </a:r>
              <a:endPara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346" name="Google Shape;2346;p114"/>
            <p:cNvSpPr txBox="1"/>
            <p:nvPr/>
          </p:nvSpPr>
          <p:spPr>
            <a:xfrm>
              <a:off x="9210522" y="3256675"/>
              <a:ext cx="18250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apple</a:t>
              </a:r>
              <a:endPara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347" name="Google Shape;2347;p114"/>
            <p:cNvSpPr txBox="1"/>
            <p:nvPr/>
          </p:nvSpPr>
          <p:spPr>
            <a:xfrm>
              <a:off x="10167833" y="5961059"/>
              <a:ext cx="18250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apple</a:t>
              </a:r>
              <a:endPara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348" name="Google Shape;2348;p114"/>
            <p:cNvSpPr txBox="1"/>
            <p:nvPr/>
          </p:nvSpPr>
          <p:spPr>
            <a:xfrm>
              <a:off x="8704697" y="6145725"/>
              <a:ext cx="18250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lemon</a:t>
              </a:r>
              <a:endPara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349" name="Google Shape;2349;p114"/>
            <p:cNvSpPr txBox="1"/>
            <p:nvPr/>
          </p:nvSpPr>
          <p:spPr>
            <a:xfrm>
              <a:off x="8820592" y="4516534"/>
              <a:ext cx="18250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banana</a:t>
              </a:r>
              <a:endPara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350" name="Google Shape;2350;p114"/>
            <p:cNvSpPr txBox="1"/>
            <p:nvPr/>
          </p:nvSpPr>
          <p:spPr>
            <a:xfrm>
              <a:off x="10068283" y="4494161"/>
              <a:ext cx="18250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pineapple</a:t>
              </a:r>
              <a:endPara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pic>
          <p:nvPicPr>
            <p:cNvPr descr="Image result for tomato" id="2351" name="Google Shape;2351;p114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3040236" y="3259514"/>
              <a:ext cx="1470017" cy="14700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2" name="Google Shape;2352;p114"/>
            <p:cNvSpPr txBox="1"/>
            <p:nvPr/>
          </p:nvSpPr>
          <p:spPr>
            <a:xfrm>
              <a:off x="2979393" y="4767162"/>
              <a:ext cx="18250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Large tomato</a:t>
              </a:r>
              <a:endPara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353" name="Google Shape;2353;p114"/>
            <p:cNvSpPr/>
            <p:nvPr/>
          </p:nvSpPr>
          <p:spPr>
            <a:xfrm>
              <a:off x="2569701" y="1839923"/>
              <a:ext cx="6556465" cy="5473497"/>
            </a:xfrm>
            <a:prstGeom prst="ellipse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54" name="Google Shape;2354;p114"/>
          <p:cNvSpPr/>
          <p:nvPr/>
        </p:nvSpPr>
        <p:spPr>
          <a:xfrm>
            <a:off x="6875380" y="2724239"/>
            <a:ext cx="1071192" cy="1180717"/>
          </a:xfrm>
          <a:prstGeom prst="ellipse">
            <a:avLst/>
          </a:prstGeom>
          <a:noFill/>
          <a:ln cap="flat" cmpd="sng" w="38100">
            <a:solidFill>
              <a:srgbClr val="42719B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114"/>
          <p:cNvSpPr/>
          <p:nvPr/>
        </p:nvSpPr>
        <p:spPr>
          <a:xfrm>
            <a:off x="9120576" y="2672147"/>
            <a:ext cx="1071192" cy="1180717"/>
          </a:xfrm>
          <a:prstGeom prst="ellipse">
            <a:avLst/>
          </a:prstGeom>
          <a:noFill/>
          <a:ln cap="flat" cmpd="sng" w="38100">
            <a:solidFill>
              <a:srgbClr val="42719B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114"/>
          <p:cNvSpPr/>
          <p:nvPr/>
        </p:nvSpPr>
        <p:spPr>
          <a:xfrm>
            <a:off x="6614265" y="4831633"/>
            <a:ext cx="1227133" cy="1299246"/>
          </a:xfrm>
          <a:prstGeom prst="ellipse">
            <a:avLst/>
          </a:prstGeom>
          <a:noFill/>
          <a:ln cap="flat" cmpd="sng" w="38100">
            <a:solidFill>
              <a:srgbClr val="42719B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7" name="Google Shape;2357;p114"/>
          <p:cNvSpPr/>
          <p:nvPr/>
        </p:nvSpPr>
        <p:spPr>
          <a:xfrm>
            <a:off x="9903101" y="4760209"/>
            <a:ext cx="1227133" cy="1299246"/>
          </a:xfrm>
          <a:prstGeom prst="ellipse">
            <a:avLst/>
          </a:prstGeom>
          <a:noFill/>
          <a:ln cap="flat" cmpd="sng" w="38100">
            <a:solidFill>
              <a:srgbClr val="42719B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8" name="Google Shape;2358;p114"/>
          <p:cNvSpPr/>
          <p:nvPr/>
        </p:nvSpPr>
        <p:spPr>
          <a:xfrm>
            <a:off x="4745379" y="4781935"/>
            <a:ext cx="1616863" cy="1590242"/>
          </a:xfrm>
          <a:prstGeom prst="ellipse">
            <a:avLst/>
          </a:prstGeom>
          <a:noFill/>
          <a:ln cap="flat" cmpd="sng" w="38100">
            <a:solidFill>
              <a:srgbClr val="42719B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3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p115"/>
          <p:cNvSpPr txBox="1"/>
          <p:nvPr/>
        </p:nvSpPr>
        <p:spPr>
          <a:xfrm>
            <a:off x="1510020" y="3705921"/>
            <a:ext cx="9772036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example where Precision and Recall is used…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lated image" id="2365" name="Google Shape;2365;p115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Related image" id="2366" name="Google Shape;2366;p115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clipartion.com/wp-content/uploads/2015/11/magnifying-glass-detective-free-clipart-images-1024x833.jpeg" id="2367" name="Google Shape;2367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575" y="465138"/>
            <a:ext cx="4171211" cy="3393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oogle Shape;296;p35"/>
          <p:cNvGrpSpPr/>
          <p:nvPr/>
        </p:nvGrpSpPr>
        <p:grpSpPr>
          <a:xfrm>
            <a:off x="557644" y="0"/>
            <a:ext cx="11634356" cy="1293962"/>
            <a:chOff x="557644" y="1"/>
            <a:chExt cx="11634356" cy="1293962"/>
          </a:xfrm>
        </p:grpSpPr>
        <p:sp>
          <p:nvSpPr>
            <p:cNvPr id="297" name="Google Shape;297;p35"/>
            <p:cNvSpPr txBox="1"/>
            <p:nvPr/>
          </p:nvSpPr>
          <p:spPr>
            <a:xfrm>
              <a:off x="583606" y="486970"/>
              <a:ext cx="9231789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4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298" name="Google Shape;298;p35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299" name="Google Shape;299;p3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0" name="Google Shape;300;p35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01" name="Google Shape;301;p35"/>
          <p:cNvGrpSpPr/>
          <p:nvPr/>
        </p:nvGrpSpPr>
        <p:grpSpPr>
          <a:xfrm>
            <a:off x="0" y="5607439"/>
            <a:ext cx="64770" cy="1257300"/>
            <a:chOff x="1181105" y="4608196"/>
            <a:chExt cx="64770" cy="1257300"/>
          </a:xfrm>
        </p:grpSpPr>
        <p:sp>
          <p:nvSpPr>
            <p:cNvPr id="302" name="Google Shape;302;p35"/>
            <p:cNvSpPr/>
            <p:nvPr/>
          </p:nvSpPr>
          <p:spPr>
            <a:xfrm>
              <a:off x="1181105" y="4608196"/>
              <a:ext cx="64770" cy="289560"/>
            </a:xfrm>
            <a:prstGeom prst="rect">
              <a:avLst/>
            </a:prstGeom>
            <a:solidFill>
              <a:srgbClr val="EB89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3" name="Google Shape;303;p35"/>
            <p:cNvSpPr/>
            <p:nvPr/>
          </p:nvSpPr>
          <p:spPr>
            <a:xfrm>
              <a:off x="1181105" y="4932046"/>
              <a:ext cx="64770" cy="287654"/>
            </a:xfrm>
            <a:prstGeom prst="rect">
              <a:avLst/>
            </a:prstGeom>
            <a:solidFill>
              <a:srgbClr val="DF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4" name="Google Shape;304;p35"/>
            <p:cNvSpPr/>
            <p:nvPr/>
          </p:nvSpPr>
          <p:spPr>
            <a:xfrm>
              <a:off x="1181105" y="5253991"/>
              <a:ext cx="64770" cy="289560"/>
            </a:xfrm>
            <a:prstGeom prst="rect">
              <a:avLst/>
            </a:prstGeom>
            <a:solidFill>
              <a:srgbClr val="54BD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5" name="Google Shape;305;p35"/>
            <p:cNvSpPr/>
            <p:nvPr/>
          </p:nvSpPr>
          <p:spPr>
            <a:xfrm>
              <a:off x="1181105" y="5575936"/>
              <a:ext cx="64770" cy="289560"/>
            </a:xfrm>
            <a:prstGeom prst="rect">
              <a:avLst/>
            </a:prstGeom>
            <a:solidFill>
              <a:srgbClr val="3F8F6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06" name="Google Shape;306;p35"/>
          <p:cNvSpPr/>
          <p:nvPr/>
        </p:nvSpPr>
        <p:spPr>
          <a:xfrm>
            <a:off x="584199" y="487363"/>
            <a:ext cx="9778207" cy="5109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Making an online purchase through Amazon</a:t>
            </a: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5"/>
          <p:cNvSpPr/>
          <p:nvPr/>
        </p:nvSpPr>
        <p:spPr>
          <a:xfrm>
            <a:off x="210805" y="1646442"/>
            <a:ext cx="3632775" cy="1300576"/>
          </a:xfrm>
          <a:prstGeom prst="cloud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John navigates to amazon from the search results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8" name="Google Shape;30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599" y="3396713"/>
            <a:ext cx="2907682" cy="3001301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5"/>
          <p:cNvSpPr txBox="1"/>
          <p:nvPr/>
        </p:nvSpPr>
        <p:spPr>
          <a:xfrm>
            <a:off x="4630882" y="6075116"/>
            <a:ext cx="71757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John chooses Joe’s favorite author Jeffery Archer</a:t>
            </a:r>
            <a:endParaRPr b="1"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22221" y="1775184"/>
            <a:ext cx="7684376" cy="32389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mazon clipart" id="311" name="Google Shape;311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98740" y="2953939"/>
            <a:ext cx="1720781" cy="1147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2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3" name="Google Shape;2373;p116"/>
          <p:cNvGrpSpPr/>
          <p:nvPr/>
        </p:nvGrpSpPr>
        <p:grpSpPr>
          <a:xfrm>
            <a:off x="557644" y="1"/>
            <a:ext cx="11634356" cy="1293962"/>
            <a:chOff x="557644" y="1"/>
            <a:chExt cx="11634356" cy="1293962"/>
          </a:xfrm>
        </p:grpSpPr>
        <p:sp>
          <p:nvSpPr>
            <p:cNvPr id="2374" name="Google Shape;2374;p116"/>
            <p:cNvSpPr txBox="1"/>
            <p:nvPr/>
          </p:nvSpPr>
          <p:spPr>
            <a:xfrm>
              <a:off x="5943249" y="281625"/>
              <a:ext cx="18473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2375" name="Google Shape;2375;p116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2376" name="Google Shape;2376;p11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77" name="Google Shape;2377;p116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78" name="Google Shape;2378;p116"/>
          <p:cNvGrpSpPr/>
          <p:nvPr/>
        </p:nvGrpSpPr>
        <p:grpSpPr>
          <a:xfrm>
            <a:off x="0" y="5607439"/>
            <a:ext cx="64770" cy="1257300"/>
            <a:chOff x="1181105" y="4608196"/>
            <a:chExt cx="64770" cy="1257300"/>
          </a:xfrm>
        </p:grpSpPr>
        <p:sp>
          <p:nvSpPr>
            <p:cNvPr id="2379" name="Google Shape;2379;p116"/>
            <p:cNvSpPr/>
            <p:nvPr/>
          </p:nvSpPr>
          <p:spPr>
            <a:xfrm>
              <a:off x="1181105" y="4608196"/>
              <a:ext cx="64770" cy="289560"/>
            </a:xfrm>
            <a:prstGeom prst="rect">
              <a:avLst/>
            </a:prstGeom>
            <a:solidFill>
              <a:srgbClr val="EB89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80" name="Google Shape;2380;p116"/>
            <p:cNvSpPr/>
            <p:nvPr/>
          </p:nvSpPr>
          <p:spPr>
            <a:xfrm>
              <a:off x="1181105" y="4932046"/>
              <a:ext cx="64770" cy="287654"/>
            </a:xfrm>
            <a:prstGeom prst="rect">
              <a:avLst/>
            </a:prstGeom>
            <a:solidFill>
              <a:srgbClr val="DF1C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81" name="Google Shape;2381;p116"/>
            <p:cNvSpPr/>
            <p:nvPr/>
          </p:nvSpPr>
          <p:spPr>
            <a:xfrm>
              <a:off x="1181105" y="5253991"/>
              <a:ext cx="64770" cy="289560"/>
            </a:xfrm>
            <a:prstGeom prst="rect">
              <a:avLst/>
            </a:prstGeom>
            <a:solidFill>
              <a:srgbClr val="54BD8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82" name="Google Shape;2382;p116"/>
            <p:cNvSpPr/>
            <p:nvPr/>
          </p:nvSpPr>
          <p:spPr>
            <a:xfrm>
              <a:off x="1181105" y="5575936"/>
              <a:ext cx="64770" cy="289560"/>
            </a:xfrm>
            <a:prstGeom prst="rect">
              <a:avLst/>
            </a:prstGeom>
            <a:solidFill>
              <a:srgbClr val="3F8F6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383" name="Google Shape;2383;p116"/>
          <p:cNvSpPr txBox="1"/>
          <p:nvPr/>
        </p:nvSpPr>
        <p:spPr>
          <a:xfrm>
            <a:off x="9203055" y="3815715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4" name="Google Shape;2384;p116"/>
          <p:cNvSpPr txBox="1"/>
          <p:nvPr/>
        </p:nvSpPr>
        <p:spPr>
          <a:xfrm>
            <a:off x="6715125" y="2305050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5" name="Google Shape;2385;p116"/>
          <p:cNvSpPr txBox="1"/>
          <p:nvPr>
            <p:ph type="title"/>
          </p:nvPr>
        </p:nvSpPr>
        <p:spPr>
          <a:xfrm>
            <a:off x="560716" y="1581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ontserrat"/>
              <a:buNone/>
            </a:pPr>
            <a:r>
              <a:rPr lang="en-US" sz="3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Recall and Precision for Google search engine</a:t>
            </a:r>
            <a:endParaRPr sz="3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6" name="Google Shape;2386;p116"/>
          <p:cNvSpPr/>
          <p:nvPr/>
        </p:nvSpPr>
        <p:spPr>
          <a:xfrm>
            <a:off x="5770780" y="1886278"/>
            <a:ext cx="3421117" cy="2602706"/>
          </a:xfrm>
          <a:prstGeom prst="ellipse">
            <a:avLst/>
          </a:prstGeom>
          <a:solidFill>
            <a:srgbClr val="1E4E79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12.1 million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7" name="Google Shape;2387;p116"/>
          <p:cNvSpPr/>
          <p:nvPr/>
        </p:nvSpPr>
        <p:spPr>
          <a:xfrm>
            <a:off x="7043343" y="2034225"/>
            <a:ext cx="1521701" cy="852955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 million relevant results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8" name="Google Shape;2388;p116"/>
          <p:cNvSpPr/>
          <p:nvPr/>
        </p:nvSpPr>
        <p:spPr>
          <a:xfrm>
            <a:off x="9462130" y="2401114"/>
            <a:ext cx="2009775" cy="1687869"/>
          </a:xfrm>
          <a:prstGeom prst="ellipse">
            <a:avLst/>
          </a:prstGeom>
          <a:solidFill>
            <a:schemeClr val="accent4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 million relevant 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results NOT 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returned by Google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ogle" id="2389" name="Google Shape;2389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5159" y="3400429"/>
            <a:ext cx="1481322" cy="543152"/>
          </a:xfrm>
          <a:prstGeom prst="rect">
            <a:avLst/>
          </a:prstGeom>
          <a:noFill/>
          <a:ln>
            <a:noFill/>
          </a:ln>
        </p:spPr>
      </p:pic>
      <p:sp>
        <p:nvSpPr>
          <p:cNvPr id="2390" name="Google Shape;2390;p116"/>
          <p:cNvSpPr/>
          <p:nvPr/>
        </p:nvSpPr>
        <p:spPr>
          <a:xfrm>
            <a:off x="2165183" y="5290554"/>
            <a:ext cx="911202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Recall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=Probability of Google’s algorithm </a:t>
            </a: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retriev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 all the </a:t>
            </a:r>
            <a:r>
              <a:rPr b="1"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relevant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1"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links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2/(2+6)=0.25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Precision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=Probability that all </a:t>
            </a:r>
            <a:r>
              <a:rPr b="1"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retrieved links </a:t>
            </a: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were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relevant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(2/12.1)=0.165.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1" name="Google Shape;2391;p116"/>
          <p:cNvPicPr preferRelativeResize="0"/>
          <p:nvPr/>
        </p:nvPicPr>
        <p:blipFill rotWithShape="1">
          <a:blip r:embed="rId5">
            <a:alphaModFix/>
          </a:blip>
          <a:srcRect b="33954" l="0" r="0" t="0"/>
          <a:stretch/>
        </p:blipFill>
        <p:spPr>
          <a:xfrm>
            <a:off x="484921" y="1786575"/>
            <a:ext cx="5219202" cy="2460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6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7" name="Google Shape;2397;p117"/>
          <p:cNvGrpSpPr/>
          <p:nvPr/>
        </p:nvGrpSpPr>
        <p:grpSpPr>
          <a:xfrm>
            <a:off x="557644" y="184561"/>
            <a:ext cx="11634356" cy="1293962"/>
            <a:chOff x="557644" y="1"/>
            <a:chExt cx="11634356" cy="1293962"/>
          </a:xfrm>
        </p:grpSpPr>
        <p:grpSp>
          <p:nvGrpSpPr>
            <p:cNvPr id="2398" name="Google Shape;2398;p117"/>
            <p:cNvGrpSpPr/>
            <p:nvPr/>
          </p:nvGrpSpPr>
          <p:grpSpPr>
            <a:xfrm>
              <a:off x="3179913" y="281625"/>
              <a:ext cx="5325035" cy="853515"/>
              <a:chOff x="3205793" y="21796"/>
              <a:chExt cx="5325035" cy="853515"/>
            </a:xfrm>
          </p:grpSpPr>
          <p:sp>
            <p:nvSpPr>
              <p:cNvPr id="2399" name="Google Shape;2399;p117"/>
              <p:cNvSpPr txBox="1"/>
              <p:nvPr/>
            </p:nvSpPr>
            <p:spPr>
              <a:xfrm>
                <a:off x="3205793" y="352091"/>
                <a:ext cx="532503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44546A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400" name="Google Shape;2400;p117"/>
              <p:cNvSpPr txBox="1"/>
              <p:nvPr/>
            </p:nvSpPr>
            <p:spPr>
              <a:xfrm>
                <a:off x="5969132" y="21796"/>
                <a:ext cx="184731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grpSp>
          <p:nvGrpSpPr>
            <p:cNvPr id="2401" name="Google Shape;2401;p117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2402" name="Google Shape;2402;p11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03" name="Google Shape;2403;p117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404" name="Google Shape;2404;p117"/>
          <p:cNvSpPr/>
          <p:nvPr/>
        </p:nvSpPr>
        <p:spPr>
          <a:xfrm>
            <a:off x="1028545" y="1365439"/>
            <a:ext cx="5099438" cy="528622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0"/>
                </a:moveTo>
                <a:close/>
                <a:lnTo>
                  <a:pt x="-10000" y="120000"/>
                </a:lnTo>
              </a:path>
              <a:path extrusionOk="0" fill="none" h="120000" w="120000">
                <a:moveTo>
                  <a:pt x="-10000" y="22500"/>
                </a:moveTo>
                <a:lnTo>
                  <a:pt x="-46000" y="135000"/>
                </a:lnTo>
              </a:path>
            </a:pathLst>
          </a:cu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-127000" lvl="1" marL="11430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Emergence of Machine Learning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1" marL="114300" marR="0" rtl="0" algn="l">
              <a:lnSpc>
                <a:spcPct val="7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Machine Learning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1" marL="114300" marR="0" rtl="0" algn="l">
              <a:lnSpc>
                <a:spcPct val="7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Types of Machine Learning 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1" marL="114300" marR="0" rtl="0" algn="l">
              <a:lnSpc>
                <a:spcPct val="7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Evaluation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1" marL="114300" marR="0" rtl="0" algn="l">
              <a:lnSpc>
                <a:spcPct val="7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Explainability 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5" name="Google Shape;2405;p117"/>
          <p:cNvSpPr/>
          <p:nvPr/>
        </p:nvSpPr>
        <p:spPr>
          <a:xfrm>
            <a:off x="6068005" y="2255520"/>
            <a:ext cx="5847080" cy="31073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0"/>
                </a:moveTo>
                <a:close/>
                <a:lnTo>
                  <a:pt x="-10000" y="120000"/>
                </a:lnTo>
              </a:path>
              <a:path extrusionOk="0" fill="none" h="120000" w="120000">
                <a:moveTo>
                  <a:pt x="-10000" y="22500"/>
                </a:moveTo>
                <a:lnTo>
                  <a:pt x="-46000" y="135000"/>
                </a:lnTo>
              </a:path>
            </a:pathLst>
          </a:cu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-114300" lvl="1" marL="11430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we need to explain models?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1" marL="114300" marR="0" rtl="0" algn="l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ELI5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1" marL="114300" marR="0" rtl="0" algn="l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1" marL="114300" marR="0" rtl="0" algn="l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SHAP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0" name="Shape 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Google Shape;2411;p118"/>
          <p:cNvSpPr txBox="1"/>
          <p:nvPr>
            <p:ph type="title"/>
          </p:nvPr>
        </p:nvSpPr>
        <p:spPr>
          <a:xfrm>
            <a:off x="838200" y="18425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>
                <a:latin typeface="Montserrat"/>
                <a:ea typeface="Montserrat"/>
                <a:cs typeface="Montserrat"/>
                <a:sym typeface="Montserrat"/>
              </a:rPr>
              <a:t>Black Box Models</a:t>
            </a:r>
            <a:endParaRPr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2" name="Google Shape;2412;p118"/>
          <p:cNvSpPr txBox="1"/>
          <p:nvPr>
            <p:ph idx="1" type="body"/>
          </p:nvPr>
        </p:nvSpPr>
        <p:spPr>
          <a:xfrm>
            <a:off x="870183" y="5976518"/>
            <a:ext cx="10515600" cy="8814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508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This is how Machine Learning Engineers explain model outputs to people.</a:t>
            </a:r>
            <a:endParaRPr sz="1800"/>
          </a:p>
        </p:txBody>
      </p:sp>
      <p:grpSp>
        <p:nvGrpSpPr>
          <p:cNvPr id="2413" name="Google Shape;2413;p118"/>
          <p:cNvGrpSpPr/>
          <p:nvPr/>
        </p:nvGrpSpPr>
        <p:grpSpPr>
          <a:xfrm>
            <a:off x="557644" y="-84900"/>
            <a:ext cx="11634356" cy="1293962"/>
            <a:chOff x="557644" y="1"/>
            <a:chExt cx="11634356" cy="1293962"/>
          </a:xfrm>
        </p:grpSpPr>
        <p:sp>
          <p:nvSpPr>
            <p:cNvPr id="2414" name="Google Shape;2414;p118"/>
            <p:cNvSpPr txBox="1"/>
            <p:nvPr/>
          </p:nvSpPr>
          <p:spPr>
            <a:xfrm>
              <a:off x="5943252" y="281625"/>
              <a:ext cx="18473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t/>
              </a:r>
              <a:endParaRPr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2415" name="Google Shape;2415;p118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2416" name="Google Shape;2416;p11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17" name="Google Shape;2417;p118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937"/>
                  <a:buFont typeface="Calibri"/>
                  <a:buNone/>
                </a:pPr>
                <a:r>
                  <a:t/>
                </a:r>
                <a:endParaRPr sz="937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descr="https://cdn-images-1.medium.com/max/1000/0*Pnypj3flKzC2dR8F.png" id="2418" name="Google Shape;2418;p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90087" y="1593473"/>
            <a:ext cx="3533775" cy="418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3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Google Shape;2424;p119"/>
          <p:cNvSpPr txBox="1"/>
          <p:nvPr>
            <p:ph type="title"/>
          </p:nvPr>
        </p:nvSpPr>
        <p:spPr>
          <a:xfrm>
            <a:off x="838200" y="18425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>
                <a:latin typeface="Montserrat"/>
                <a:ea typeface="Montserrat"/>
                <a:cs typeface="Montserrat"/>
                <a:sym typeface="Montserrat"/>
              </a:rPr>
              <a:t>Informed Decision Making</a:t>
            </a:r>
            <a:endParaRPr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5" name="Google Shape;2425;p119"/>
          <p:cNvSpPr txBox="1"/>
          <p:nvPr>
            <p:ph idx="1" type="body"/>
          </p:nvPr>
        </p:nvSpPr>
        <p:spPr>
          <a:xfrm>
            <a:off x="870183" y="5976518"/>
            <a:ext cx="10515600" cy="4755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508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You cannot explain why it gets a certain output.</a:t>
            </a:r>
            <a:endParaRPr sz="1800"/>
          </a:p>
        </p:txBody>
      </p:sp>
      <p:grpSp>
        <p:nvGrpSpPr>
          <p:cNvPr id="2426" name="Google Shape;2426;p119"/>
          <p:cNvGrpSpPr/>
          <p:nvPr/>
        </p:nvGrpSpPr>
        <p:grpSpPr>
          <a:xfrm>
            <a:off x="557644" y="-84900"/>
            <a:ext cx="11634356" cy="1293962"/>
            <a:chOff x="557644" y="1"/>
            <a:chExt cx="11634356" cy="1293962"/>
          </a:xfrm>
        </p:grpSpPr>
        <p:sp>
          <p:nvSpPr>
            <p:cNvPr id="2427" name="Google Shape;2427;p119"/>
            <p:cNvSpPr txBox="1"/>
            <p:nvPr/>
          </p:nvSpPr>
          <p:spPr>
            <a:xfrm>
              <a:off x="5943252" y="281625"/>
              <a:ext cx="18473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t/>
              </a:r>
              <a:endParaRPr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2428" name="Google Shape;2428;p119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2429" name="Google Shape;2429;p11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30" name="Google Shape;2430;p119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937"/>
                  <a:buFont typeface="Calibri"/>
                  <a:buNone/>
                </a:pPr>
                <a:r>
                  <a:t/>
                </a:r>
                <a:endParaRPr sz="937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descr="Image result for machine learning medicine" id="2431" name="Google Shape;2431;p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0752" y="1902103"/>
            <a:ext cx="4762500" cy="338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2" name="Google Shape;2432;p119"/>
          <p:cNvSpPr txBox="1"/>
          <p:nvPr/>
        </p:nvSpPr>
        <p:spPr>
          <a:xfrm>
            <a:off x="6836636" y="2290273"/>
            <a:ext cx="375160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 model predicts a cancer. But why?</a:t>
            </a:r>
            <a:endParaRPr/>
          </a:p>
        </p:txBody>
      </p:sp>
      <p:pic>
        <p:nvPicPr>
          <p:cNvPr descr="Image result for doctor" id="2433" name="Google Shape;2433;p119"/>
          <p:cNvPicPr preferRelativeResize="0"/>
          <p:nvPr/>
        </p:nvPicPr>
        <p:blipFill rotWithShape="1">
          <a:blip r:embed="rId5">
            <a:alphaModFix/>
          </a:blip>
          <a:srcRect b="0" l="0" r="12169" t="0"/>
          <a:stretch/>
        </p:blipFill>
        <p:spPr>
          <a:xfrm>
            <a:off x="7547687" y="3157529"/>
            <a:ext cx="2775633" cy="212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8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Google Shape;2439;p120"/>
          <p:cNvSpPr txBox="1"/>
          <p:nvPr>
            <p:ph type="title"/>
          </p:nvPr>
        </p:nvSpPr>
        <p:spPr>
          <a:xfrm>
            <a:off x="838200" y="18425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>
                <a:latin typeface="Montserrat"/>
                <a:ea typeface="Montserrat"/>
                <a:cs typeface="Montserrat"/>
                <a:sym typeface="Montserrat"/>
              </a:rPr>
              <a:t>Fixing bugs in model</a:t>
            </a:r>
            <a:endParaRPr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440" name="Google Shape;2440;p120"/>
          <p:cNvGrpSpPr/>
          <p:nvPr/>
        </p:nvGrpSpPr>
        <p:grpSpPr>
          <a:xfrm>
            <a:off x="557644" y="-84900"/>
            <a:ext cx="11634356" cy="1293962"/>
            <a:chOff x="557644" y="1"/>
            <a:chExt cx="11634356" cy="1293962"/>
          </a:xfrm>
        </p:grpSpPr>
        <p:sp>
          <p:nvSpPr>
            <p:cNvPr id="2441" name="Google Shape;2441;p120"/>
            <p:cNvSpPr txBox="1"/>
            <p:nvPr/>
          </p:nvSpPr>
          <p:spPr>
            <a:xfrm>
              <a:off x="5943252" y="281625"/>
              <a:ext cx="18473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t/>
              </a:r>
              <a:endParaRPr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2442" name="Google Shape;2442;p120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2443" name="Google Shape;2443;p12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44" name="Google Shape;2444;p120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937"/>
                  <a:buFont typeface="Calibri"/>
                  <a:buNone/>
                </a:pPr>
                <a:r>
                  <a:t/>
                </a:r>
                <a:endParaRPr sz="937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445" name="Google Shape;2445;p120"/>
          <p:cNvSpPr txBox="1"/>
          <p:nvPr/>
        </p:nvSpPr>
        <p:spPr>
          <a:xfrm>
            <a:off x="870183" y="5976518"/>
            <a:ext cx="10515600" cy="4755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508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important to identify the mistakes made by the model and take steps to fix it.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tesla accident news" id="2446" name="Google Shape;2446;p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87617" y="1701674"/>
            <a:ext cx="6096000" cy="342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2" name="Google Shape;2452;p121"/>
          <p:cNvGrpSpPr/>
          <p:nvPr/>
        </p:nvGrpSpPr>
        <p:grpSpPr>
          <a:xfrm>
            <a:off x="557644" y="184561"/>
            <a:ext cx="11634356" cy="1293962"/>
            <a:chOff x="557644" y="1"/>
            <a:chExt cx="11634356" cy="1293962"/>
          </a:xfrm>
        </p:grpSpPr>
        <p:grpSp>
          <p:nvGrpSpPr>
            <p:cNvPr id="2453" name="Google Shape;2453;p121"/>
            <p:cNvGrpSpPr/>
            <p:nvPr/>
          </p:nvGrpSpPr>
          <p:grpSpPr>
            <a:xfrm>
              <a:off x="3179913" y="281625"/>
              <a:ext cx="5325035" cy="853515"/>
              <a:chOff x="3205793" y="21796"/>
              <a:chExt cx="5325035" cy="853515"/>
            </a:xfrm>
          </p:grpSpPr>
          <p:sp>
            <p:nvSpPr>
              <p:cNvPr id="2454" name="Google Shape;2454;p121"/>
              <p:cNvSpPr txBox="1"/>
              <p:nvPr/>
            </p:nvSpPr>
            <p:spPr>
              <a:xfrm>
                <a:off x="3205793" y="352091"/>
                <a:ext cx="532503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800">
                  <a:solidFill>
                    <a:srgbClr val="44546A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455" name="Google Shape;2455;p121"/>
              <p:cNvSpPr txBox="1"/>
              <p:nvPr/>
            </p:nvSpPr>
            <p:spPr>
              <a:xfrm>
                <a:off x="5969132" y="21796"/>
                <a:ext cx="184731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grpSp>
          <p:nvGrpSpPr>
            <p:cNvPr id="2456" name="Google Shape;2456;p121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2457" name="Google Shape;2457;p12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58" name="Google Shape;2458;p121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37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459" name="Google Shape;2459;p121"/>
          <p:cNvSpPr/>
          <p:nvPr/>
        </p:nvSpPr>
        <p:spPr>
          <a:xfrm>
            <a:off x="1028545" y="1365439"/>
            <a:ext cx="5099438" cy="528622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0"/>
                </a:moveTo>
                <a:close/>
                <a:lnTo>
                  <a:pt x="-10000" y="120000"/>
                </a:lnTo>
              </a:path>
              <a:path extrusionOk="0" fill="none" h="120000" w="120000">
                <a:moveTo>
                  <a:pt x="-10000" y="22500"/>
                </a:moveTo>
                <a:lnTo>
                  <a:pt x="-46000" y="135000"/>
                </a:lnTo>
              </a:path>
            </a:pathLst>
          </a:cu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-127000" lvl="1" marL="11430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Emergence of Machine Learning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1" marL="114300" marR="0" rtl="0" algn="l">
              <a:lnSpc>
                <a:spcPct val="7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Machine Learning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1" marL="114300" marR="0" rtl="0" algn="l">
              <a:lnSpc>
                <a:spcPct val="7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Types of Machine Learning 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1" marL="114300" marR="0" rtl="0" algn="l">
              <a:lnSpc>
                <a:spcPct val="7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Evaluation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1" marL="114300" marR="0" rtl="0" algn="l">
              <a:lnSpc>
                <a:spcPct val="7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Explainability 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0" name="Google Shape;2460;p121"/>
          <p:cNvSpPr/>
          <p:nvPr/>
        </p:nvSpPr>
        <p:spPr>
          <a:xfrm>
            <a:off x="6068005" y="2255520"/>
            <a:ext cx="5847080" cy="31073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0"/>
                </a:moveTo>
                <a:close/>
                <a:lnTo>
                  <a:pt x="-10000" y="120000"/>
                </a:lnTo>
              </a:path>
              <a:path extrusionOk="0" fill="none" h="120000" w="120000">
                <a:moveTo>
                  <a:pt x="-10000" y="22500"/>
                </a:moveTo>
                <a:lnTo>
                  <a:pt x="-46000" y="135000"/>
                </a:lnTo>
              </a:path>
            </a:pathLst>
          </a:cu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-114300" lvl="1" marL="11430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we need to explain models?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1" marL="114300" marR="0" rtl="0" algn="l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ELI5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1" marL="114300" marR="0" rtl="0" algn="l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1" marL="114300" marR="0" rtl="0" algn="l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SHAP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5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" name="Google Shape;2466;p122"/>
          <p:cNvSpPr txBox="1"/>
          <p:nvPr>
            <p:ph type="title"/>
          </p:nvPr>
        </p:nvSpPr>
        <p:spPr>
          <a:xfrm>
            <a:off x="838200" y="18425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>
                <a:latin typeface="Montserrat"/>
                <a:ea typeface="Montserrat"/>
                <a:cs typeface="Montserrat"/>
                <a:sym typeface="Montserrat"/>
              </a:rPr>
              <a:t>What is ELI5</a:t>
            </a:r>
            <a:endParaRPr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467" name="Google Shape;2467;p122"/>
          <p:cNvGrpSpPr/>
          <p:nvPr/>
        </p:nvGrpSpPr>
        <p:grpSpPr>
          <a:xfrm>
            <a:off x="557644" y="-84900"/>
            <a:ext cx="11634356" cy="1293962"/>
            <a:chOff x="557644" y="1"/>
            <a:chExt cx="11634356" cy="1293962"/>
          </a:xfrm>
        </p:grpSpPr>
        <p:sp>
          <p:nvSpPr>
            <p:cNvPr id="2468" name="Google Shape;2468;p122"/>
            <p:cNvSpPr txBox="1"/>
            <p:nvPr/>
          </p:nvSpPr>
          <p:spPr>
            <a:xfrm>
              <a:off x="5943252" y="281625"/>
              <a:ext cx="18473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t/>
              </a:r>
              <a:endParaRPr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2469" name="Google Shape;2469;p122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2470" name="Google Shape;2470;p12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71" name="Google Shape;2471;p122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937"/>
                  <a:buFont typeface="Calibri"/>
                  <a:buNone/>
                </a:pPr>
                <a:r>
                  <a:t/>
                </a:r>
                <a:endParaRPr sz="937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472" name="Google Shape;2472;p122"/>
          <p:cNvSpPr txBox="1"/>
          <p:nvPr/>
        </p:nvSpPr>
        <p:spPr>
          <a:xfrm>
            <a:off x="564022" y="2060669"/>
            <a:ext cx="2230452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 sz="60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endParaRPr sz="60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 sz="60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60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3" name="Google Shape;2473;p122"/>
          <p:cNvSpPr txBox="1"/>
          <p:nvPr/>
        </p:nvSpPr>
        <p:spPr>
          <a:xfrm>
            <a:off x="2377669" y="2383349"/>
            <a:ext cx="170915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Explain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4" name="Google Shape;2474;p122"/>
          <p:cNvSpPr txBox="1"/>
          <p:nvPr/>
        </p:nvSpPr>
        <p:spPr>
          <a:xfrm>
            <a:off x="2377668" y="3304870"/>
            <a:ext cx="245264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Like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5" name="Google Shape;2475;p122"/>
          <p:cNvSpPr txBox="1"/>
          <p:nvPr/>
        </p:nvSpPr>
        <p:spPr>
          <a:xfrm>
            <a:off x="2407579" y="4239854"/>
            <a:ext cx="280729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I’m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6" name="Google Shape;2476;p122"/>
          <p:cNvSpPr txBox="1"/>
          <p:nvPr/>
        </p:nvSpPr>
        <p:spPr>
          <a:xfrm>
            <a:off x="2377668" y="5113383"/>
            <a:ext cx="280729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Five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7" name="Google Shape;2477;p122"/>
          <p:cNvSpPr txBox="1"/>
          <p:nvPr/>
        </p:nvSpPr>
        <p:spPr>
          <a:xfrm>
            <a:off x="6096000" y="3426863"/>
            <a:ext cx="525566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Eli5 is a Python package which helps visualize and debug various Machine Learning models.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123"/>
          <p:cNvSpPr txBox="1"/>
          <p:nvPr>
            <p:ph type="title"/>
          </p:nvPr>
        </p:nvSpPr>
        <p:spPr>
          <a:xfrm>
            <a:off x="838200" y="18425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>
                <a:latin typeface="Montserrat"/>
                <a:ea typeface="Montserrat"/>
                <a:cs typeface="Montserrat"/>
                <a:sym typeface="Montserrat"/>
              </a:rPr>
              <a:t>Features of Eli5 package</a:t>
            </a:r>
            <a:endParaRPr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484" name="Google Shape;2484;p123"/>
          <p:cNvGrpSpPr/>
          <p:nvPr/>
        </p:nvGrpSpPr>
        <p:grpSpPr>
          <a:xfrm>
            <a:off x="557644" y="-84900"/>
            <a:ext cx="11634356" cy="1293962"/>
            <a:chOff x="557644" y="1"/>
            <a:chExt cx="11634356" cy="1293962"/>
          </a:xfrm>
        </p:grpSpPr>
        <p:sp>
          <p:nvSpPr>
            <p:cNvPr id="2485" name="Google Shape;2485;p123"/>
            <p:cNvSpPr txBox="1"/>
            <p:nvPr/>
          </p:nvSpPr>
          <p:spPr>
            <a:xfrm>
              <a:off x="5943252" y="281625"/>
              <a:ext cx="18473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t/>
              </a:r>
              <a:endParaRPr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2486" name="Google Shape;2486;p123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2487" name="Google Shape;2487;p12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88" name="Google Shape;2488;p123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937"/>
                  <a:buFont typeface="Calibri"/>
                  <a:buNone/>
                </a:pPr>
                <a:r>
                  <a:t/>
                </a:r>
                <a:endParaRPr sz="937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489" name="Google Shape;2489;p123"/>
          <p:cNvSpPr txBox="1"/>
          <p:nvPr/>
        </p:nvSpPr>
        <p:spPr>
          <a:xfrm>
            <a:off x="726393" y="1606609"/>
            <a:ext cx="96360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Eli5 is a Python package which helps debug machine learning models and explain their predictions.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0" name="Google Shape;2490;p123"/>
          <p:cNvSpPr txBox="1"/>
          <p:nvPr/>
        </p:nvSpPr>
        <p:spPr>
          <a:xfrm>
            <a:off x="838200" y="4458791"/>
            <a:ext cx="972511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Eli5 implements many algorithms to explain black box estimators: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 Explainer: Explains the classification of text based models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Permutation Importance: Works with Tabular data to explain the importance of each feature columns.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1" name="Google Shape;2491;p123"/>
          <p:cNvSpPr txBox="1"/>
          <p:nvPr/>
        </p:nvSpPr>
        <p:spPr>
          <a:xfrm>
            <a:off x="933254" y="2215299"/>
            <a:ext cx="739061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Eli5 can support many machine learning packages such as: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Scikit-learn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XGBoost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LightGBM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6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p124"/>
          <p:cNvSpPr txBox="1"/>
          <p:nvPr>
            <p:ph type="title"/>
          </p:nvPr>
        </p:nvSpPr>
        <p:spPr>
          <a:xfrm>
            <a:off x="838200" y="18425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>
                <a:latin typeface="Montserrat"/>
                <a:ea typeface="Montserrat"/>
                <a:cs typeface="Montserrat"/>
                <a:sym typeface="Montserrat"/>
              </a:rPr>
              <a:t>Text Explainer</a:t>
            </a:r>
            <a:endParaRPr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498" name="Google Shape;2498;p124"/>
          <p:cNvGrpSpPr/>
          <p:nvPr/>
        </p:nvGrpSpPr>
        <p:grpSpPr>
          <a:xfrm>
            <a:off x="557644" y="-84900"/>
            <a:ext cx="11634356" cy="1293962"/>
            <a:chOff x="557644" y="1"/>
            <a:chExt cx="11634356" cy="1293962"/>
          </a:xfrm>
        </p:grpSpPr>
        <p:sp>
          <p:nvSpPr>
            <p:cNvPr id="2499" name="Google Shape;2499;p124"/>
            <p:cNvSpPr txBox="1"/>
            <p:nvPr/>
          </p:nvSpPr>
          <p:spPr>
            <a:xfrm>
              <a:off x="5943252" y="281625"/>
              <a:ext cx="18473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t/>
              </a:r>
              <a:endParaRPr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2500" name="Google Shape;2500;p124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2501" name="Google Shape;2501;p12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02" name="Google Shape;2502;p124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937"/>
                  <a:buFont typeface="Calibri"/>
                  <a:buNone/>
                </a:pPr>
                <a:r>
                  <a:t/>
                </a:r>
                <a:endParaRPr sz="937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503" name="Google Shape;2503;p124"/>
          <p:cNvSpPr txBox="1"/>
          <p:nvPr/>
        </p:nvSpPr>
        <p:spPr>
          <a:xfrm>
            <a:off x="838200" y="1350236"/>
            <a:ext cx="92202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Eli5 provides an implementation of LIME algorithm which allows to explain the predictions of different classifiers including text classifiers.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4" name="Google Shape;2504;p124"/>
          <p:cNvSpPr txBox="1"/>
          <p:nvPr/>
        </p:nvSpPr>
        <p:spPr>
          <a:xfrm>
            <a:off x="922946" y="2700471"/>
            <a:ext cx="93747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following document is classified as medical news data because of the highlighted words.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5" name="Google Shape;2505;p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3126" y="3363082"/>
            <a:ext cx="8334375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0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Google Shape;2511;p125"/>
          <p:cNvSpPr txBox="1"/>
          <p:nvPr>
            <p:ph type="title"/>
          </p:nvPr>
        </p:nvSpPr>
        <p:spPr>
          <a:xfrm>
            <a:off x="838200" y="18425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>
                <a:latin typeface="Montserrat"/>
                <a:ea typeface="Montserrat"/>
                <a:cs typeface="Montserrat"/>
                <a:sym typeface="Montserrat"/>
              </a:rPr>
              <a:t>Steps to evaluate Permutation Evaluation</a:t>
            </a:r>
            <a:endParaRPr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512" name="Google Shape;2512;p125"/>
          <p:cNvGrpSpPr/>
          <p:nvPr/>
        </p:nvGrpSpPr>
        <p:grpSpPr>
          <a:xfrm>
            <a:off x="557644" y="-84900"/>
            <a:ext cx="11634356" cy="1293962"/>
            <a:chOff x="557644" y="1"/>
            <a:chExt cx="11634356" cy="1293962"/>
          </a:xfrm>
        </p:grpSpPr>
        <p:sp>
          <p:nvSpPr>
            <p:cNvPr id="2513" name="Google Shape;2513;p125"/>
            <p:cNvSpPr txBox="1"/>
            <p:nvPr/>
          </p:nvSpPr>
          <p:spPr>
            <a:xfrm>
              <a:off x="5943252" y="281625"/>
              <a:ext cx="18473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t/>
              </a:r>
              <a:endParaRPr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2514" name="Google Shape;2514;p125"/>
            <p:cNvGrpSpPr/>
            <p:nvPr/>
          </p:nvGrpSpPr>
          <p:grpSpPr>
            <a:xfrm>
              <a:off x="557644" y="1"/>
              <a:ext cx="11634356" cy="1293962"/>
              <a:chOff x="557644" y="1"/>
              <a:chExt cx="11634356" cy="1293962"/>
            </a:xfrm>
          </p:grpSpPr>
          <p:pic>
            <p:nvPicPr>
              <p:cNvPr id="2515" name="Google Shape;2515;p12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2407" y="1"/>
                <a:ext cx="1829593" cy="12939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16" name="Google Shape;2516;p125"/>
              <p:cNvSpPr/>
              <p:nvPr/>
            </p:nvSpPr>
            <p:spPr>
              <a:xfrm>
                <a:off x="557644" y="1135140"/>
                <a:ext cx="11357441" cy="59530"/>
              </a:xfrm>
              <a:prstGeom prst="rect">
                <a:avLst/>
              </a:prstGeom>
              <a:solidFill>
                <a:schemeClr val="accen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937"/>
                  <a:buFont typeface="Calibri"/>
                  <a:buNone/>
                </a:pPr>
                <a:r>
                  <a:t/>
                </a:r>
                <a:endParaRPr sz="937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517" name="Google Shape;2517;p125"/>
          <p:cNvSpPr/>
          <p:nvPr/>
        </p:nvSpPr>
        <p:spPr>
          <a:xfrm>
            <a:off x="838200" y="2564091"/>
            <a:ext cx="1754171" cy="716437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8" name="Google Shape;2518;p125"/>
          <p:cNvSpPr txBox="1"/>
          <p:nvPr/>
        </p:nvSpPr>
        <p:spPr>
          <a:xfrm>
            <a:off x="1046375" y="2724346"/>
            <a:ext cx="18193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Tabular Data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decision tree" id="2519" name="Google Shape;2519;p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04202" y="2096197"/>
            <a:ext cx="2427242" cy="1852678"/>
          </a:xfrm>
          <a:prstGeom prst="rect">
            <a:avLst/>
          </a:prstGeom>
          <a:noFill/>
          <a:ln>
            <a:noFill/>
          </a:ln>
        </p:spPr>
      </p:pic>
      <p:sp>
        <p:nvSpPr>
          <p:cNvPr id="2520" name="Google Shape;2520;p125"/>
          <p:cNvSpPr txBox="1"/>
          <p:nvPr/>
        </p:nvSpPr>
        <p:spPr>
          <a:xfrm>
            <a:off x="3756742" y="4090306"/>
            <a:ext cx="13008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Fit a model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1" name="Google Shape;2521;p1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09611" y="1981300"/>
            <a:ext cx="2381250" cy="2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2" name="Google Shape;2522;p125"/>
          <p:cNvSpPr txBox="1"/>
          <p:nvPr/>
        </p:nvSpPr>
        <p:spPr>
          <a:xfrm>
            <a:off x="5943252" y="4400650"/>
            <a:ext cx="25452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Shuffle the data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3" name="Google Shape;2523;p125"/>
          <p:cNvSpPr/>
          <p:nvPr/>
        </p:nvSpPr>
        <p:spPr>
          <a:xfrm>
            <a:off x="9173067" y="2375802"/>
            <a:ext cx="1686612" cy="1253765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4" name="Google Shape;2524;p125"/>
          <p:cNvSpPr txBox="1"/>
          <p:nvPr/>
        </p:nvSpPr>
        <p:spPr>
          <a:xfrm>
            <a:off x="9268120" y="2634197"/>
            <a:ext cx="181937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Evaluate Permutation Importance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